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3" r:id="rId1"/>
  </p:sldMasterIdLst>
  <p:sldIdLst>
    <p:sldId id="282" r:id="rId2"/>
    <p:sldId id="256" r:id="rId3"/>
    <p:sldId id="257" r:id="rId4"/>
    <p:sldId id="258" r:id="rId5"/>
    <p:sldId id="259" r:id="rId6"/>
    <p:sldId id="297" r:id="rId7"/>
    <p:sldId id="261" r:id="rId8"/>
    <p:sldId id="283" r:id="rId9"/>
    <p:sldId id="284" r:id="rId10"/>
    <p:sldId id="285" r:id="rId11"/>
    <p:sldId id="286" r:id="rId12"/>
    <p:sldId id="287" r:id="rId13"/>
    <p:sldId id="288" r:id="rId14"/>
    <p:sldId id="289" r:id="rId15"/>
    <p:sldId id="290" r:id="rId16"/>
    <p:sldId id="291" r:id="rId17"/>
    <p:sldId id="298" r:id="rId18"/>
    <p:sldId id="292" r:id="rId19"/>
    <p:sldId id="293" r:id="rId20"/>
    <p:sldId id="294" r:id="rId21"/>
    <p:sldId id="295" r:id="rId22"/>
    <p:sldId id="296"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1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8A87A34-81AB-432B-8DAE-1953F412C126}" type="datetimeFigureOut">
              <a:rPr lang="en-US" smtClean="0"/>
              <a:t>7/16/2023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93910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272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025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552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852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383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4719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220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4750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68293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48A87A34-81AB-432B-8DAE-1953F412C126}" type="datetimeFigureOut">
              <a:rPr lang="en-US" smtClean="0"/>
              <a:t>7/16/2023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6701872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9970">
              <a:srgbClr val="BBE2EA"/>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8A87A34-81AB-432B-8DAE-1953F412C126}" type="datetimeFigureOut">
              <a:rPr lang="en-US" smtClean="0"/>
              <a:pPr/>
              <a:t>7/16/2023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
        <p:nvSpPr>
          <p:cNvPr id="7" name="MSIPCMContentMarking" descr="{&quot;HashCode&quot;:-1757866826,&quot;Placement&quot;:&quot;Header&quot;,&quot;Top&quot;:0.0,&quot;Left&quot;:0.0,&quot;SlideWidth&quot;:960,&quot;SlideHeight&quot;:540}">
            <a:extLst>
              <a:ext uri="{FF2B5EF4-FFF2-40B4-BE49-F238E27FC236}">
                <a16:creationId xmlns:a16="http://schemas.microsoft.com/office/drawing/2014/main" id="{EC200724-BC78-3D76-84AF-D951D906B43B}"/>
              </a:ext>
            </a:extLst>
          </p:cNvPr>
          <p:cNvSpPr txBox="1"/>
          <p:nvPr userDrawn="1"/>
        </p:nvSpPr>
        <p:spPr>
          <a:xfrm>
            <a:off x="0" y="0"/>
            <a:ext cx="2633403" cy="262344"/>
          </a:xfrm>
          <a:prstGeom prst="rect">
            <a:avLst/>
          </a:prstGeom>
          <a:noFill/>
        </p:spPr>
        <p:txBody>
          <a:bodyPr vert="horz" wrap="square" lIns="0" tIns="0" rIns="0" bIns="0" rtlCol="0" anchor="ctr" anchorCtr="1">
            <a:spAutoFit/>
          </a:bodyPr>
          <a:lstStyle/>
          <a:p>
            <a:pPr algn="l">
              <a:spcBef>
                <a:spcPts val="0"/>
              </a:spcBef>
              <a:spcAft>
                <a:spcPts val="0"/>
              </a:spcAft>
            </a:pPr>
            <a:r>
              <a:rPr lang="en-IN" sz="1000">
                <a:solidFill>
                  <a:srgbClr val="737373"/>
                </a:solidFill>
                <a:latin typeface="Calibri" panose="020F0502020204030204" pitchFamily="34" charset="0"/>
              </a:rPr>
              <a:t>Dell Customer Communication - Confidential</a:t>
            </a:r>
          </a:p>
        </p:txBody>
      </p:sp>
    </p:spTree>
    <p:extLst>
      <p:ext uri="{BB962C8B-B14F-4D97-AF65-F5344CB8AC3E}">
        <p14:creationId xmlns:p14="http://schemas.microsoft.com/office/powerpoint/2010/main" val="246939169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3390/diagnostics11112017" TargetMode="External"/><Relationship Id="rId2" Type="http://schemas.openxmlformats.org/officeDocument/2006/relationships/hyperlink" Target="https://doi.org/10.1109/ICIP40778.2020.9190759" TargetMode="External"/><Relationship Id="rId1" Type="http://schemas.openxmlformats.org/officeDocument/2006/relationships/slideLayout" Target="../slideLayouts/slideLayout2.xml"/><Relationship Id="rId4" Type="http://schemas.openxmlformats.org/officeDocument/2006/relationships/hyperlink" Target="https://doi.org/10.1002/ima.22461"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shishkumar-hub/Detection-of-Retinal-Blood-Vessels-with-their-Geometrical-Physical-Characteristics-for-ROP" TargetMode="External"/><Relationship Id="rId2" Type="http://schemas.openxmlformats.org/officeDocument/2006/relationships/hyperlink" Target="https://github.com/Ashishkumar-hub/Detection-of-Retinal-Blood-Vessels-with-"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D03B5-D28A-B3E2-1F7E-92488825C496}"/>
              </a:ext>
            </a:extLst>
          </p:cNvPr>
          <p:cNvSpPr txBox="1"/>
          <p:nvPr/>
        </p:nvSpPr>
        <p:spPr>
          <a:xfrm>
            <a:off x="0" y="776848"/>
            <a:ext cx="12192000" cy="5311711"/>
          </a:xfrm>
          <a:prstGeom prst="rect">
            <a:avLst/>
          </a:prstGeom>
          <a:noFill/>
        </p:spPr>
        <p:txBody>
          <a:bodyPr wrap="square">
            <a:spAutoFit/>
          </a:bodyPr>
          <a:lstStyle/>
          <a:p>
            <a:pPr marL="224790" marR="960755" indent="0" algn="ctr">
              <a:spcBef>
                <a:spcPts val="500"/>
              </a:spcBef>
              <a:spcAft>
                <a:spcPts val="0"/>
              </a:spcAft>
              <a:buNone/>
            </a:pPr>
            <a:r>
              <a:rPr lang="en-US" sz="1800" b="1" dirty="0">
                <a:effectLst/>
                <a:latin typeface="Cambria" panose="02040503050406030204" pitchFamily="18" charset="0"/>
                <a:ea typeface="Times New Roman" panose="02020603050405020304" pitchFamily="18" charset="0"/>
              </a:rPr>
              <a:t>VISVESVARAYA TECHNOLOGICAL UNIVERSITY</a:t>
            </a:r>
            <a:endParaRPr lang="en-IN" sz="1800" dirty="0">
              <a:effectLst/>
              <a:latin typeface="Times New Roman" panose="02020603050405020304" pitchFamily="18" charset="0"/>
              <a:ea typeface="Times New Roman" panose="02020603050405020304" pitchFamily="18" charset="0"/>
            </a:endParaRPr>
          </a:p>
          <a:p>
            <a:pPr marL="224790" marR="960755" indent="0" algn="ctr">
              <a:spcBef>
                <a:spcPts val="500"/>
              </a:spcBef>
              <a:spcAft>
                <a:spcPts val="0"/>
              </a:spcAft>
              <a:buNone/>
            </a:pPr>
            <a:r>
              <a:rPr lang="en-US" sz="1800" b="1" dirty="0">
                <a:effectLst/>
                <a:latin typeface="Cambria" panose="02040503050406030204" pitchFamily="18" charset="0"/>
                <a:ea typeface="Cambria" panose="02040503050406030204" pitchFamily="18" charset="0"/>
                <a:cs typeface="Cambria" panose="02040503050406030204" pitchFamily="18" charset="0"/>
              </a:rPr>
              <a:t>JNANA SANGAMA, BELAGAVI</a:t>
            </a:r>
            <a:r>
              <a:rPr lang="en-US" sz="1800" b="1" spc="-15"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Cambria" panose="02040503050406030204" pitchFamily="18" charset="0"/>
              </a:rPr>
              <a:t>– 590 018, KARNATAKA</a:t>
            </a:r>
            <a:endParaRPr lang="en-IN" sz="1800" b="1" dirty="0">
              <a:effectLst/>
              <a:latin typeface="Cambria" panose="02040503050406030204" pitchFamily="18" charset="0"/>
              <a:ea typeface="Cambria" panose="02040503050406030204" pitchFamily="18" charset="0"/>
              <a:cs typeface="Cambria" panose="02040503050406030204" pitchFamily="18" charset="0"/>
            </a:endParaRPr>
          </a:p>
          <a:p>
            <a:pPr marL="0" indent="0">
              <a:spcBef>
                <a:spcPts val="5"/>
              </a:spcBef>
              <a:buNone/>
            </a:pPr>
            <a:r>
              <a:rPr lang="en-US" sz="1800" b="1" dirty="0">
                <a:effectLst/>
                <a:latin typeface="Cambria" panose="020405030504060302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marR="306070" indent="0" algn="ctr">
              <a:spcBef>
                <a:spcPts val="450"/>
              </a:spcBef>
              <a:spcAft>
                <a:spcPts val="0"/>
              </a:spcAft>
              <a:buNone/>
            </a:pPr>
            <a:r>
              <a:rPr lang="en-US" sz="1800" b="1" dirty="0" err="1">
                <a:effectLst/>
                <a:latin typeface="Times New Roman" panose="02020603050405020304" pitchFamily="18" charset="0"/>
                <a:ea typeface="Cambria" panose="02040503050406030204" pitchFamily="18" charset="0"/>
                <a:cs typeface="Cambria" panose="02040503050406030204" pitchFamily="18" charset="0"/>
              </a:rPr>
              <a:t>Janatha</a:t>
            </a:r>
            <a:r>
              <a:rPr lang="en-US" sz="1800" b="1" spc="-10"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Education</a:t>
            </a:r>
            <a:r>
              <a:rPr lang="en-US" sz="1800" b="1" spc="-5" dirty="0">
                <a:effectLst/>
                <a:latin typeface="Times New Roman" panose="02020603050405020304" pitchFamily="18" charset="0"/>
                <a:ea typeface="Cambria" panose="02040503050406030204" pitchFamily="18" charset="0"/>
                <a:cs typeface="Cambria" panose="02040503050406030204" pitchFamily="18" charset="0"/>
              </a:rPr>
              <a:t> </a:t>
            </a:r>
            <a:r>
              <a:rPr lang="en-US" sz="1800" b="1" dirty="0">
                <a:effectLst/>
                <a:latin typeface="Times New Roman" panose="02020603050405020304" pitchFamily="18" charset="0"/>
                <a:ea typeface="Cambria" panose="02040503050406030204" pitchFamily="18" charset="0"/>
                <a:cs typeface="Cambria" panose="02040503050406030204" pitchFamily="18" charset="0"/>
              </a:rPr>
              <a:t>Society®</a:t>
            </a:r>
            <a:endParaRPr lang="en-IN" sz="1800" b="1" dirty="0">
              <a:effectLst/>
              <a:latin typeface="Cambria" panose="02040503050406030204" pitchFamily="18" charset="0"/>
              <a:ea typeface="Cambria" panose="02040503050406030204" pitchFamily="18" charset="0"/>
              <a:cs typeface="Cambria" panose="02040503050406030204" pitchFamily="18" charset="0"/>
            </a:endParaRPr>
          </a:p>
          <a:p>
            <a:pPr marL="327660" marR="650875" indent="0" algn="ctr">
              <a:spcBef>
                <a:spcPts val="5"/>
              </a:spcBef>
              <a:spcAft>
                <a:spcPts val="0"/>
              </a:spcAft>
              <a:buNone/>
            </a:pPr>
            <a:r>
              <a:rPr lang="en-US" sz="1800" dirty="0">
                <a:effectLst/>
                <a:latin typeface="Times New Roman" panose="02020603050405020304" pitchFamily="18" charset="0"/>
                <a:ea typeface="Times New Roman" panose="02020603050405020304" pitchFamily="18" charset="0"/>
              </a:rPr>
              <a:t>VIVEKANANDA INSTITUTE</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TECHNOLOGY</a:t>
            </a:r>
            <a:endParaRPr lang="en-IN" sz="1800" dirty="0">
              <a:effectLst/>
              <a:latin typeface="Times New Roman" panose="02020603050405020304" pitchFamily="18" charset="0"/>
              <a:ea typeface="Times New Roman" panose="02020603050405020304" pitchFamily="18" charset="0"/>
            </a:endParaRPr>
          </a:p>
          <a:p>
            <a:pPr marL="0" marR="302895" indent="0" algn="ctr">
              <a:spcBef>
                <a:spcPts val="5"/>
              </a:spcBef>
              <a:spcAft>
                <a:spcPts val="0"/>
              </a:spcAft>
              <a:buNone/>
            </a:pPr>
            <a:r>
              <a:rPr lang="en-US" sz="1800" b="1" dirty="0" err="1">
                <a:effectLst/>
                <a:latin typeface="Times New Roman" panose="02020603050405020304" pitchFamily="18" charset="0"/>
                <a:ea typeface="Times New Roman" panose="02020603050405020304" pitchFamily="18" charset="0"/>
              </a:rPr>
              <a:t>Gudimavu</a:t>
            </a:r>
            <a:r>
              <a:rPr lang="en-US" sz="1800" b="1" dirty="0">
                <a:effectLst/>
                <a:latin typeface="Times New Roman" panose="02020603050405020304" pitchFamily="18" charset="0"/>
                <a:ea typeface="Times New Roman" panose="02020603050405020304" pitchFamily="18" charset="0"/>
              </a:rPr>
              <a:t>,</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Kumbalagodu</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Post,</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Kengeri</a:t>
            </a:r>
            <a:r>
              <a:rPr lang="en-US" sz="1800" b="1" spc="-10"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Hobli</a:t>
            </a:r>
            <a:r>
              <a:rPr lang="en-US" sz="1800" b="1" dirty="0">
                <a:effectLst/>
                <a:latin typeface="Times New Roman" panose="02020603050405020304" pitchFamily="18" charset="0"/>
                <a:ea typeface="Times New Roman" panose="02020603050405020304" pitchFamily="18" charset="0"/>
              </a:rPr>
              <a: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Bengaluru</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560</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074</a:t>
            </a:r>
            <a:endParaRPr lang="en-IN" sz="1800" b="1" dirty="0">
              <a:effectLst/>
              <a:latin typeface="Times New Roman" panose="02020603050405020304" pitchFamily="18" charset="0"/>
              <a:ea typeface="Times New Roman" panose="02020603050405020304" pitchFamily="18" charset="0"/>
            </a:endParaRPr>
          </a:p>
          <a:p>
            <a:pPr marL="0" indent="0">
              <a:buNone/>
            </a:pPr>
            <a:endParaRPr lang="en-IN" dirty="0"/>
          </a:p>
          <a:p>
            <a:pPr marL="0" indent="0" algn="ctr">
              <a:buNone/>
            </a:pPr>
            <a:r>
              <a:rPr lang="en-IN" sz="3200" b="1" dirty="0">
                <a:latin typeface="Times New Roman" panose="02020603050405020304" pitchFamily="18" charset="0"/>
                <a:cs typeface="Times New Roman" panose="02020603050405020304" pitchFamily="18" charset="0"/>
              </a:rPr>
              <a:t>RETINAL BLOOD VESSEL SEGMENTATION</a:t>
            </a:r>
          </a:p>
          <a:p>
            <a:pPr marL="0" indent="0" algn="ctr">
              <a:buNone/>
            </a:pPr>
            <a:r>
              <a:rPr lang="en-IN" b="1" dirty="0">
                <a:latin typeface="Times New Roman" panose="02020603050405020304" pitchFamily="18" charset="0"/>
                <a:cs typeface="Times New Roman" panose="02020603050405020304" pitchFamily="18" charset="0"/>
              </a:rPr>
              <a:t>MINI PROJECT(18ECMP68  )</a:t>
            </a:r>
          </a:p>
          <a:p>
            <a:pPr marL="0" indent="0">
              <a:buNone/>
            </a:pPr>
            <a:endParaRPr lang="en-IN" sz="1800" b="1" dirty="0">
              <a:latin typeface="Times New Roman" panose="02020603050405020304" pitchFamily="18" charset="0"/>
              <a:cs typeface="Times New Roman" panose="02020603050405020304" pitchFamily="18" charset="0"/>
            </a:endParaRPr>
          </a:p>
          <a:p>
            <a:pPr marL="0" indent="0">
              <a:buNone/>
            </a:pPr>
            <a:endParaRPr lang="en-IN" sz="1800" b="1" dirty="0">
              <a:latin typeface="Times New Roman" panose="02020603050405020304" pitchFamily="18" charset="0"/>
              <a:cs typeface="Times New Roman" panose="02020603050405020304" pitchFamily="18" charset="0"/>
            </a:endParaRPr>
          </a:p>
          <a:p>
            <a:pPr marL="0" indent="0">
              <a:buNone/>
            </a:pPr>
            <a:endParaRPr lang="en-IN" sz="1800" b="1" dirty="0">
              <a:latin typeface="Times New Roman" panose="02020603050405020304" pitchFamily="18" charset="0"/>
              <a:cs typeface="Times New Roman" panose="02020603050405020304" pitchFamily="18" charset="0"/>
            </a:endParaRPr>
          </a:p>
          <a:p>
            <a:pPr marL="0" indent="0">
              <a:buNone/>
            </a:pPr>
            <a:r>
              <a:rPr lang="en-IN" sz="1800" b="1" dirty="0">
                <a:latin typeface="Times New Roman" panose="02020603050405020304" pitchFamily="18" charset="0"/>
                <a:cs typeface="Times New Roman" panose="02020603050405020304" pitchFamily="18" charset="0"/>
              </a:rPr>
              <a:t> Under the guidance of :                                                                                                       </a:t>
            </a:r>
            <a:r>
              <a:rPr lang="en-US" b="1" dirty="0">
                <a:latin typeface="Cambria" panose="02040503050406030204" pitchFamily="18" charset="0"/>
                <a:ea typeface="Cambria" panose="02040503050406030204" pitchFamily="18" charset="0"/>
                <a:cs typeface="Times New Roman" panose="02020603050405020304" pitchFamily="18" charset="0"/>
              </a:rPr>
              <a:t>KUSHAL KUMAR K       1VK20EC011</a:t>
            </a:r>
            <a:endParaRPr lang="en-IN" sz="1800" b="1" dirty="0">
              <a:latin typeface="Times New Roman" panose="02020603050405020304" pitchFamily="18" charset="0"/>
              <a:cs typeface="Times New Roman" panose="02020603050405020304" pitchFamily="18" charset="0"/>
            </a:endParaRPr>
          </a:p>
          <a:p>
            <a:pPr marL="0" indent="0">
              <a:buNone/>
            </a:pPr>
            <a:r>
              <a:rPr lang="en-IN" sz="1800" b="1" dirty="0">
                <a:latin typeface="Times New Roman" panose="02020603050405020304" pitchFamily="18" charset="0"/>
                <a:cs typeface="Times New Roman" panose="02020603050405020304" pitchFamily="18" charset="0"/>
              </a:rPr>
              <a:t> Ms SUJATHA S ARI 														</a:t>
            </a:r>
            <a:r>
              <a:rPr lang="en-US" b="1" dirty="0">
                <a:latin typeface="Cambria" panose="02040503050406030204" pitchFamily="18" charset="0"/>
                <a:ea typeface="Cambria" panose="02040503050406030204" pitchFamily="18" charset="0"/>
                <a:cs typeface="Times New Roman" panose="02020603050405020304" pitchFamily="18" charset="0"/>
              </a:rPr>
              <a:t>PUNITH KUMAR A        1VK20EC018</a:t>
            </a:r>
            <a:r>
              <a:rPr lang="en-IN" sz="1800" b="1" dirty="0">
                <a:latin typeface="Times New Roman" panose="02020603050405020304" pitchFamily="18" charset="0"/>
                <a:cs typeface="Times New Roman" panose="02020603050405020304" pitchFamily="18" charset="0"/>
              </a:rPr>
              <a:t>                                       </a:t>
            </a:r>
            <a:endParaRPr lang="en-IN" sz="1800" b="1" dirty="0">
              <a:effectLst/>
              <a:latin typeface="Cambria" panose="02040503050406030204" pitchFamily="18" charset="0"/>
              <a:ea typeface="Cambria" panose="02040503050406030204" pitchFamily="18" charset="0"/>
              <a:cs typeface="Cambria" panose="02040503050406030204" pitchFamily="18" charset="0"/>
            </a:endParaRPr>
          </a:p>
          <a:p>
            <a:pPr marL="0" indent="0">
              <a:buNone/>
            </a:pPr>
            <a:r>
              <a:rPr lang="en-US" sz="1800" b="1" dirty="0">
                <a:effectLst/>
                <a:latin typeface="Cambria" panose="02040503050406030204" pitchFamily="18" charset="0"/>
                <a:ea typeface="Cambria" panose="02040503050406030204" pitchFamily="18" charset="0"/>
                <a:cs typeface="Cambria" panose="02040503050406030204" pitchFamily="18" charset="0"/>
              </a:rPr>
              <a:t> </a:t>
            </a:r>
            <a:r>
              <a:rPr lang="en-IN" sz="1800" b="1" dirty="0">
                <a:latin typeface="Times New Roman" panose="02020603050405020304" pitchFamily="18" charset="0"/>
                <a:cs typeface="Times New Roman" panose="02020603050405020304" pitchFamily="18" charset="0"/>
              </a:rPr>
              <a:t>Assistant professor  														</a:t>
            </a:r>
            <a:r>
              <a:rPr lang="en-US" sz="1800" b="1" dirty="0">
                <a:latin typeface="Cambria" panose="02040503050406030204" pitchFamily="18" charset="0"/>
                <a:ea typeface="Cambria" panose="02040503050406030204" pitchFamily="18" charset="0"/>
                <a:cs typeface="Times New Roman" panose="02020603050405020304" pitchFamily="18" charset="0"/>
              </a:rPr>
              <a:t>MADHU S</a:t>
            </a:r>
            <a:r>
              <a:rPr lang="en-US" b="1" dirty="0">
                <a:latin typeface="Cambria" panose="02040503050406030204" pitchFamily="18" charset="0"/>
                <a:ea typeface="Cambria" panose="02040503050406030204" pitchFamily="18" charset="0"/>
                <a:cs typeface="Times New Roman" panose="02020603050405020304" pitchFamily="18" charset="0"/>
              </a:rPr>
              <a:t>HREE C L       1VK20EC013</a:t>
            </a:r>
            <a:r>
              <a:rPr lang="en-IN" sz="1800" b="1" dirty="0">
                <a:latin typeface="Times New Roman" panose="02020603050405020304" pitchFamily="18" charset="0"/>
                <a:cs typeface="Times New Roman" panose="02020603050405020304" pitchFamily="18" charset="0"/>
              </a:rPr>
              <a:t>         </a:t>
            </a:r>
          </a:p>
          <a:p>
            <a:pPr marL="0" indent="0">
              <a:buNone/>
            </a:pPr>
            <a:r>
              <a:rPr lang="en-IN" sz="1800" b="1" dirty="0">
                <a:latin typeface="Times New Roman" panose="02020603050405020304" pitchFamily="18" charset="0"/>
                <a:cs typeface="Times New Roman" panose="02020603050405020304" pitchFamily="18" charset="0"/>
              </a:rPr>
              <a:t> Dept of ECE, VKIT</a:t>
            </a:r>
            <a:r>
              <a:rPr lang="en-US" sz="1800" b="1" dirty="0">
                <a:effectLst/>
                <a:latin typeface="Cambria" panose="02040503050406030204" pitchFamily="18" charset="0"/>
                <a:ea typeface="Cambria" panose="02040503050406030204" pitchFamily="18" charset="0"/>
                <a:cs typeface="Cambria" panose="02040503050406030204" pitchFamily="18" charset="0"/>
              </a:rPr>
              <a:t>                                                                                                                           </a:t>
            </a:r>
            <a:r>
              <a:rPr lang="en-US" sz="1800" b="1" dirty="0">
                <a:effectLst/>
                <a:latin typeface="Cambria" panose="02040503050406030204" pitchFamily="18" charset="0"/>
                <a:ea typeface="Cambria" panose="02040503050406030204" pitchFamily="18" charset="0"/>
                <a:cs typeface="Times New Roman" panose="02020603050405020304" pitchFamily="18" charset="0"/>
              </a:rPr>
              <a:t>SRIKANT</a:t>
            </a:r>
            <a:r>
              <a:rPr lang="en-US" b="1" dirty="0">
                <a:latin typeface="Cambria" panose="02040503050406030204" pitchFamily="18" charset="0"/>
                <a:ea typeface="Cambria" panose="02040503050406030204" pitchFamily="18" charset="0"/>
                <a:cs typeface="Times New Roman" panose="02020603050405020304" pitchFamily="18" charset="0"/>
              </a:rPr>
              <a:t>H P V               1VK20EC021</a:t>
            </a:r>
            <a:r>
              <a:rPr lang="en-US" sz="1800" b="1" dirty="0">
                <a:effectLst/>
                <a:latin typeface="Cambria" panose="02040503050406030204" pitchFamily="18" charset="0"/>
                <a:ea typeface="Cambria" panose="02040503050406030204" pitchFamily="18" charset="0"/>
                <a:cs typeface="Cambria" panose="02040503050406030204" pitchFamily="18" charset="0"/>
              </a:rPr>
              <a:t>       </a:t>
            </a:r>
            <a:endParaRPr lang="en-IN" sz="1800" b="1" dirty="0">
              <a:effectLst/>
              <a:latin typeface="Cambria" panose="02040503050406030204" pitchFamily="18" charset="0"/>
              <a:ea typeface="Cambria" panose="02040503050406030204" pitchFamily="18" charset="0"/>
              <a:cs typeface="Cambria" panose="02040503050406030204" pitchFamily="18" charset="0"/>
            </a:endParaRPr>
          </a:p>
          <a:p>
            <a:pPr marL="0" marR="665480" indent="0" algn="r">
              <a:spcBef>
                <a:spcPts val="1315"/>
              </a:spcBef>
              <a:spcAft>
                <a:spcPts val="0"/>
              </a:spcAft>
              <a:buNone/>
            </a:pPr>
            <a:r>
              <a:rPr lang="en-US" sz="1800" b="1" dirty="0">
                <a:effectLst/>
                <a:latin typeface="Cambria" panose="02040503050406030204" pitchFamily="18" charset="0"/>
                <a:ea typeface="Cambria" panose="02040503050406030204" pitchFamily="18" charset="0"/>
                <a:cs typeface="Cambria" panose="02040503050406030204" pitchFamily="18" charset="0"/>
              </a:rPr>
              <a:t>                                                                                                                                                  </a:t>
            </a:r>
            <a:r>
              <a:rPr lang="en-IN" sz="1800" b="1" dirty="0">
                <a:latin typeface="Times New Roman" panose="02020603050405020304" pitchFamily="18" charset="0"/>
                <a:cs typeface="Times New Roman" panose="02020603050405020304" pitchFamily="18" charset="0"/>
              </a:rPr>
              <a:t>   </a:t>
            </a:r>
          </a:p>
        </p:txBody>
      </p:sp>
      <p:pic>
        <p:nvPicPr>
          <p:cNvPr id="4" name="image1.jpeg">
            <a:extLst>
              <a:ext uri="{FF2B5EF4-FFF2-40B4-BE49-F238E27FC236}">
                <a16:creationId xmlns:a16="http://schemas.microsoft.com/office/drawing/2014/main" id="{594FE867-C468-4058-D906-FAFB1CBE22B1}"/>
              </a:ext>
            </a:extLst>
          </p:cNvPr>
          <p:cNvPicPr>
            <a:picLocks noChangeAspect="1"/>
          </p:cNvPicPr>
          <p:nvPr/>
        </p:nvPicPr>
        <p:blipFill>
          <a:blip r:embed="rId2" cstate="print"/>
          <a:stretch>
            <a:fillRect/>
          </a:stretch>
        </p:blipFill>
        <p:spPr>
          <a:xfrm>
            <a:off x="215745" y="284636"/>
            <a:ext cx="2315047" cy="1651285"/>
          </a:xfrm>
          <a:prstGeom prst="rect">
            <a:avLst/>
          </a:prstGeom>
        </p:spPr>
      </p:pic>
      <p:pic>
        <p:nvPicPr>
          <p:cNvPr id="5" name="Picture 4">
            <a:extLst>
              <a:ext uri="{FF2B5EF4-FFF2-40B4-BE49-F238E27FC236}">
                <a16:creationId xmlns:a16="http://schemas.microsoft.com/office/drawing/2014/main" id="{8ED8FB57-4A8D-BA61-CED8-A3E44C7DCC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66643" y="176646"/>
            <a:ext cx="2015836" cy="2126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1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9FD8598-76DF-4F25-98DC-C96298A9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3B348-605A-C1F1-6D56-96C06D89F8CA}"/>
              </a:ext>
            </a:extLst>
          </p:cNvPr>
          <p:cNvSpPr>
            <a:spLocks noGrp="1"/>
          </p:cNvSpPr>
          <p:nvPr>
            <p:ph type="title"/>
          </p:nvPr>
        </p:nvSpPr>
        <p:spPr>
          <a:xfrm>
            <a:off x="0" y="4295776"/>
            <a:ext cx="12191999" cy="2562224"/>
          </a:xfrm>
          <a:gradFill>
            <a:gsLst>
              <a:gs pos="0">
                <a:schemeClr val="accent1">
                  <a:lumMod val="5000"/>
                  <a:lumOff val="95000"/>
                </a:schemeClr>
              </a:gs>
              <a:gs pos="74000">
                <a:schemeClr val="accent1">
                  <a:lumMod val="45000"/>
                  <a:lumOff val="55000"/>
                </a:schemeClr>
              </a:gs>
              <a:gs pos="89970">
                <a:srgbClr val="BBE2EA"/>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b">
            <a:normAutofit/>
          </a:bodyPr>
          <a:lstStyle/>
          <a:p>
            <a:pPr>
              <a:lnSpc>
                <a:spcPct val="80000"/>
              </a:lnSpc>
            </a:pPr>
            <a:r>
              <a:rPr lang="en-US" sz="3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Gray Scale Conversion</a:t>
            </a:r>
            <a:b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image92.png" descr="A close-up of a grey image&#10;&#10;Description automatically generated">
            <a:extLst>
              <a:ext uri="{FF2B5EF4-FFF2-40B4-BE49-F238E27FC236}">
                <a16:creationId xmlns:a16="http://schemas.microsoft.com/office/drawing/2014/main" id="{7090072A-0447-828F-54CC-7343B6A79F17}"/>
              </a:ext>
            </a:extLst>
          </p:cNvPr>
          <p:cNvPicPr/>
          <p:nvPr/>
        </p:nvPicPr>
        <p:blipFill rotWithShape="1">
          <a:blip r:embed="rId2"/>
          <a:srcRect t="2196" b="18306"/>
          <a:stretch/>
        </p:blipFill>
        <p:spPr>
          <a:xfrm>
            <a:off x="20" y="10"/>
            <a:ext cx="6095974" cy="4252522"/>
          </a:xfrm>
          <a:prstGeom prst="rect">
            <a:avLst/>
          </a:prstGeom>
        </p:spPr>
      </p:pic>
      <p:pic>
        <p:nvPicPr>
          <p:cNvPr id="5" name="image29.png" descr="A close-up of a grey image&#10;&#10;Description automatically generated">
            <a:extLst>
              <a:ext uri="{FF2B5EF4-FFF2-40B4-BE49-F238E27FC236}">
                <a16:creationId xmlns:a16="http://schemas.microsoft.com/office/drawing/2014/main" id="{A0C1D292-87AA-B4A4-FA9E-8644F1C16E14}"/>
              </a:ext>
            </a:extLst>
          </p:cNvPr>
          <p:cNvPicPr>
            <a:picLocks/>
          </p:cNvPicPr>
          <p:nvPr/>
        </p:nvPicPr>
        <p:blipFill rotWithShape="1">
          <a:blip r:embed="rId3"/>
          <a:srcRect t="6610" b="13880"/>
          <a:stretch/>
        </p:blipFill>
        <p:spPr>
          <a:xfrm>
            <a:off x="6095999" y="-681"/>
            <a:ext cx="6096001" cy="4253215"/>
          </a:xfrm>
          <a:prstGeom prst="rect">
            <a:avLst/>
          </a:prstGeom>
        </p:spPr>
      </p:pic>
      <p:cxnSp>
        <p:nvCxnSpPr>
          <p:cNvPr id="15" name="Straight Connector 14">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96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9970">
              <a:srgbClr val="BBE2EA"/>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BCCF154-219C-4B08-80D0-307167E5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40434-7295-124C-26A4-071C91234C91}"/>
              </a:ext>
            </a:extLst>
          </p:cNvPr>
          <p:cNvSpPr>
            <a:spLocks noGrp="1"/>
          </p:cNvSpPr>
          <p:nvPr>
            <p:ph type="title"/>
          </p:nvPr>
        </p:nvSpPr>
        <p:spPr>
          <a:xfrm>
            <a:off x="0" y="9117"/>
            <a:ext cx="5452536" cy="6858000"/>
          </a:xfrm>
          <a:gradFill>
            <a:gsLst>
              <a:gs pos="0">
                <a:schemeClr val="accent1">
                  <a:lumMod val="5000"/>
                  <a:lumOff val="95000"/>
                </a:schemeClr>
              </a:gs>
              <a:gs pos="74000">
                <a:schemeClr val="accent1">
                  <a:lumMod val="45000"/>
                  <a:lumOff val="55000"/>
                </a:schemeClr>
              </a:gs>
              <a:gs pos="89970">
                <a:srgbClr val="BBE2EA"/>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b">
            <a:normAutofit/>
          </a:bodyPr>
          <a:lstStyle/>
          <a:p>
            <a:pPr>
              <a:lnSpc>
                <a:spcPct val="80000"/>
              </a:lnSpc>
            </a:pP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200"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Contrast Enhancement</a:t>
            </a: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3200" u="sng" dirty="0">
              <a:ln>
                <a:solidFill>
                  <a:schemeClr val="bg1">
                    <a:lumMod val="75000"/>
                    <a:lumOff val="25000"/>
                    <a:alpha val="10000"/>
                  </a:schemeClr>
                </a:solidFill>
              </a:ln>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8633651C-49DB-4498-A6A1-68144827C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73.png" descr="A close-up of a human eye&#10;&#10;Description automatically generated">
            <a:extLst>
              <a:ext uri="{FF2B5EF4-FFF2-40B4-BE49-F238E27FC236}">
                <a16:creationId xmlns:a16="http://schemas.microsoft.com/office/drawing/2014/main" id="{636EAF02-C469-7D01-E1FC-A1A477920759}"/>
              </a:ext>
            </a:extLst>
          </p:cNvPr>
          <p:cNvPicPr>
            <a:picLocks/>
          </p:cNvPicPr>
          <p:nvPr/>
        </p:nvPicPr>
        <p:blipFill rotWithShape="1">
          <a:blip r:embed="rId2"/>
          <a:srcRect l="9382" r="9273" b="5"/>
          <a:stretch/>
        </p:blipFill>
        <p:spPr>
          <a:xfrm>
            <a:off x="5452536" y="-13449"/>
            <a:ext cx="3120950" cy="3352800"/>
          </a:xfrm>
          <a:prstGeom prst="rect">
            <a:avLst/>
          </a:prstGeom>
        </p:spPr>
      </p:pic>
      <p:pic>
        <p:nvPicPr>
          <p:cNvPr id="5" name="image74.png" descr="A graph of a graph&#10;&#10;Description automatically generated">
            <a:extLst>
              <a:ext uri="{FF2B5EF4-FFF2-40B4-BE49-F238E27FC236}">
                <a16:creationId xmlns:a16="http://schemas.microsoft.com/office/drawing/2014/main" id="{606F5E47-8FAB-B924-E74C-5B64D937803C}"/>
              </a:ext>
            </a:extLst>
          </p:cNvPr>
          <p:cNvPicPr/>
          <p:nvPr/>
        </p:nvPicPr>
        <p:blipFill rotWithShape="1">
          <a:blip r:embed="rId3"/>
          <a:srcRect l="2074" r="16581" b="5"/>
          <a:stretch/>
        </p:blipFill>
        <p:spPr>
          <a:xfrm>
            <a:off x="8498072" y="4975"/>
            <a:ext cx="3134837" cy="3371230"/>
          </a:xfrm>
          <a:prstGeom prst="rect">
            <a:avLst/>
          </a:prstGeom>
        </p:spPr>
      </p:pic>
      <p:pic>
        <p:nvPicPr>
          <p:cNvPr id="6" name="image76.png" descr="A close-up of a human eye&#10;&#10;Description automatically generated">
            <a:extLst>
              <a:ext uri="{FF2B5EF4-FFF2-40B4-BE49-F238E27FC236}">
                <a16:creationId xmlns:a16="http://schemas.microsoft.com/office/drawing/2014/main" id="{15F1C406-8BE1-2750-6A1E-7555F4249172}"/>
              </a:ext>
            </a:extLst>
          </p:cNvPr>
          <p:cNvPicPr/>
          <p:nvPr/>
        </p:nvPicPr>
        <p:blipFill rotWithShape="1">
          <a:blip r:embed="rId4"/>
          <a:srcRect l="9023" r="9618" b="5"/>
          <a:stretch/>
        </p:blipFill>
        <p:spPr>
          <a:xfrm>
            <a:off x="5452536" y="3481795"/>
            <a:ext cx="3138357" cy="3389654"/>
          </a:xfrm>
          <a:prstGeom prst="rect">
            <a:avLst/>
          </a:prstGeom>
        </p:spPr>
      </p:pic>
      <p:pic>
        <p:nvPicPr>
          <p:cNvPr id="7" name="image77.png" descr="A graph of a graph&#10;&#10;Description automatically generated">
            <a:extLst>
              <a:ext uri="{FF2B5EF4-FFF2-40B4-BE49-F238E27FC236}">
                <a16:creationId xmlns:a16="http://schemas.microsoft.com/office/drawing/2014/main" id="{DF471FFF-57D6-5B40-0FA0-42C5FF37A944}"/>
              </a:ext>
            </a:extLst>
          </p:cNvPr>
          <p:cNvPicPr/>
          <p:nvPr/>
        </p:nvPicPr>
        <p:blipFill rotWithShape="1">
          <a:blip r:embed="rId5"/>
          <a:srcRect l="11271" r="7398" b="-2"/>
          <a:stretch/>
        </p:blipFill>
        <p:spPr>
          <a:xfrm>
            <a:off x="8694489" y="3389654"/>
            <a:ext cx="3217966" cy="3352806"/>
          </a:xfrm>
          <a:prstGeom prst="rect">
            <a:avLst/>
          </a:prstGeom>
        </p:spPr>
      </p:pic>
    </p:spTree>
    <p:extLst>
      <p:ext uri="{BB962C8B-B14F-4D97-AF65-F5344CB8AC3E}">
        <p14:creationId xmlns:p14="http://schemas.microsoft.com/office/powerpoint/2010/main" val="3535892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0E4F-80F5-026C-A1A2-4993E7022135}"/>
              </a:ext>
            </a:extLst>
          </p:cNvPr>
          <p:cNvSpPr>
            <a:spLocks noGrp="1"/>
          </p:cNvSpPr>
          <p:nvPr>
            <p:ph type="title"/>
          </p:nvPr>
        </p:nvSpPr>
        <p:spPr>
          <a:xfrm>
            <a:off x="879408" y="1644267"/>
            <a:ext cx="3335488" cy="1284941"/>
          </a:xfrm>
        </p:spPr>
        <p:txBody>
          <a:bodyPr vert="horz" lIns="91440" tIns="45720" rIns="91440" bIns="45720" rtlCol="0" anchor="ctr">
            <a:normAutofit/>
          </a:bodyPr>
          <a:lstStyle/>
          <a:p>
            <a:pPr algn="l"/>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 Exclusion</a:t>
            </a:r>
          </a:p>
        </p:txBody>
      </p:sp>
      <p:pic>
        <p:nvPicPr>
          <p:cNvPr id="5" name="image11.png" descr="A close-up of a human eye&#10;&#10;Description automatically generated">
            <a:extLst>
              <a:ext uri="{FF2B5EF4-FFF2-40B4-BE49-F238E27FC236}">
                <a16:creationId xmlns:a16="http://schemas.microsoft.com/office/drawing/2014/main" id="{B25268E7-4210-CBCF-A358-0C6F1858EFDD}"/>
              </a:ext>
            </a:extLst>
          </p:cNvPr>
          <p:cNvPicPr>
            <a:picLocks noGrp="1"/>
          </p:cNvPicPr>
          <p:nvPr>
            <p:ph idx="1"/>
          </p:nvPr>
        </p:nvPicPr>
        <p:blipFill>
          <a:blip r:embed="rId2"/>
          <a:stretch>
            <a:fillRect/>
          </a:stretch>
        </p:blipFill>
        <p:spPr>
          <a:xfrm>
            <a:off x="8619067" y="460264"/>
            <a:ext cx="3156428" cy="2676636"/>
          </a:xfrm>
          <a:prstGeom prst="rect">
            <a:avLst/>
          </a:prstGeom>
        </p:spPr>
      </p:pic>
      <p:sp>
        <p:nvSpPr>
          <p:cNvPr id="4" name="Title 1">
            <a:extLst>
              <a:ext uri="{FF2B5EF4-FFF2-40B4-BE49-F238E27FC236}">
                <a16:creationId xmlns:a16="http://schemas.microsoft.com/office/drawing/2014/main" id="{67F17434-3B63-A08A-8450-A2A4AC062E99}"/>
              </a:ext>
            </a:extLst>
          </p:cNvPr>
          <p:cNvSpPr txBox="1">
            <a:spLocks/>
          </p:cNvSpPr>
          <p:nvPr/>
        </p:nvSpPr>
        <p:spPr>
          <a:xfrm>
            <a:off x="903933" y="4772583"/>
            <a:ext cx="3310963" cy="780677"/>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u="sng"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Binarization</a:t>
            </a:r>
          </a:p>
        </p:txBody>
      </p:sp>
      <p:pic>
        <p:nvPicPr>
          <p:cNvPr id="6" name="image12.png" descr="A close-up of a human eye&#10;&#10;Description automatically generated">
            <a:extLst>
              <a:ext uri="{FF2B5EF4-FFF2-40B4-BE49-F238E27FC236}">
                <a16:creationId xmlns:a16="http://schemas.microsoft.com/office/drawing/2014/main" id="{ED9ABE8D-E5B6-0AAA-B5A9-2B490DD82171}"/>
              </a:ext>
            </a:extLst>
          </p:cNvPr>
          <p:cNvPicPr/>
          <p:nvPr/>
        </p:nvPicPr>
        <p:blipFill>
          <a:blip r:embed="rId3"/>
          <a:stretch>
            <a:fillRect/>
          </a:stretch>
        </p:blipFill>
        <p:spPr>
          <a:xfrm>
            <a:off x="5158942" y="460932"/>
            <a:ext cx="3022228" cy="2675968"/>
          </a:xfrm>
          <a:prstGeom prst="rect">
            <a:avLst/>
          </a:prstGeom>
        </p:spPr>
      </p:pic>
      <p:pic>
        <p:nvPicPr>
          <p:cNvPr id="7" name="image15.png" descr="A close-up of a circular object&#10;&#10;Description automatically generated">
            <a:extLst>
              <a:ext uri="{FF2B5EF4-FFF2-40B4-BE49-F238E27FC236}">
                <a16:creationId xmlns:a16="http://schemas.microsoft.com/office/drawing/2014/main" id="{A6AD98B2-EE86-577D-31DF-65E873FDFDCA}"/>
              </a:ext>
            </a:extLst>
          </p:cNvPr>
          <p:cNvPicPr/>
          <p:nvPr/>
        </p:nvPicPr>
        <p:blipFill>
          <a:blip r:embed="rId4"/>
          <a:stretch>
            <a:fillRect/>
          </a:stretch>
        </p:blipFill>
        <p:spPr>
          <a:xfrm>
            <a:off x="8619067" y="3585634"/>
            <a:ext cx="3022228" cy="2840186"/>
          </a:xfrm>
          <a:prstGeom prst="rect">
            <a:avLst/>
          </a:prstGeom>
        </p:spPr>
      </p:pic>
      <p:pic>
        <p:nvPicPr>
          <p:cNvPr id="8" name="image1.png" descr="A black and white image of a circle&#10;&#10;Description automatically generated">
            <a:extLst>
              <a:ext uri="{FF2B5EF4-FFF2-40B4-BE49-F238E27FC236}">
                <a16:creationId xmlns:a16="http://schemas.microsoft.com/office/drawing/2014/main" id="{FA40F880-54C6-ADB9-BF6A-B5B0560CDB30}"/>
              </a:ext>
            </a:extLst>
          </p:cNvPr>
          <p:cNvPicPr/>
          <p:nvPr/>
        </p:nvPicPr>
        <p:blipFill>
          <a:blip r:embed="rId5"/>
          <a:stretch>
            <a:fillRect/>
          </a:stretch>
        </p:blipFill>
        <p:spPr>
          <a:xfrm>
            <a:off x="5158942" y="3582580"/>
            <a:ext cx="3022228" cy="2840185"/>
          </a:xfrm>
          <a:prstGeom prst="rect">
            <a:avLst/>
          </a:prstGeom>
        </p:spPr>
      </p:pic>
    </p:spTree>
    <p:extLst>
      <p:ext uri="{BB962C8B-B14F-4D97-AF65-F5344CB8AC3E}">
        <p14:creationId xmlns:p14="http://schemas.microsoft.com/office/powerpoint/2010/main" val="75575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53AB-454A-123E-8227-1C1FFC9C256D}"/>
              </a:ext>
            </a:extLst>
          </p:cNvPr>
          <p:cNvSpPr>
            <a:spLocks noGrp="1"/>
          </p:cNvSpPr>
          <p:nvPr>
            <p:ph type="title"/>
          </p:nvPr>
        </p:nvSpPr>
        <p:spPr>
          <a:xfrm>
            <a:off x="862426" y="1051069"/>
            <a:ext cx="3335488" cy="1284941"/>
          </a:xfrm>
        </p:spPr>
        <p:txBody>
          <a:bodyPr vert="horz" lIns="91440" tIns="45720" rIns="91440" bIns="45720" rtlCol="0" anchor="ctr">
            <a:normAutofit/>
          </a:bodyPr>
          <a:lstStyle/>
          <a:p>
            <a:pPr algn="l"/>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Morphological Opening</a:t>
            </a:r>
          </a:p>
        </p:txBody>
      </p:sp>
      <p:pic>
        <p:nvPicPr>
          <p:cNvPr id="5" name="image5.png" descr="A black and white image of a circle with cracks&#10;&#10;Description automatically generated">
            <a:extLst>
              <a:ext uri="{FF2B5EF4-FFF2-40B4-BE49-F238E27FC236}">
                <a16:creationId xmlns:a16="http://schemas.microsoft.com/office/drawing/2014/main" id="{B0B8353E-4EAD-72A5-DD9F-4250F3B74F92}"/>
              </a:ext>
            </a:extLst>
          </p:cNvPr>
          <p:cNvPicPr>
            <a:picLocks noGrp="1"/>
          </p:cNvPicPr>
          <p:nvPr>
            <p:ph idx="1"/>
          </p:nvPr>
        </p:nvPicPr>
        <p:blipFill>
          <a:blip r:embed="rId2"/>
          <a:stretch>
            <a:fillRect/>
          </a:stretch>
        </p:blipFill>
        <p:spPr>
          <a:xfrm>
            <a:off x="8602133" y="490160"/>
            <a:ext cx="3035887" cy="2553607"/>
          </a:xfrm>
          <a:prstGeom prst="rect">
            <a:avLst/>
          </a:prstGeom>
        </p:spPr>
      </p:pic>
      <p:sp>
        <p:nvSpPr>
          <p:cNvPr id="4" name="Title 1">
            <a:extLst>
              <a:ext uri="{FF2B5EF4-FFF2-40B4-BE49-F238E27FC236}">
                <a16:creationId xmlns:a16="http://schemas.microsoft.com/office/drawing/2014/main" id="{3F99C482-5271-F0D4-B767-75F915E8A3EE}"/>
              </a:ext>
            </a:extLst>
          </p:cNvPr>
          <p:cNvSpPr txBox="1">
            <a:spLocks/>
          </p:cNvSpPr>
          <p:nvPr/>
        </p:nvSpPr>
        <p:spPr>
          <a:xfrm>
            <a:off x="795902" y="4147472"/>
            <a:ext cx="3310963" cy="2030899"/>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u="sng"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Smaller Components Removal</a:t>
            </a:r>
          </a:p>
        </p:txBody>
      </p:sp>
      <p:pic>
        <p:nvPicPr>
          <p:cNvPr id="8" name="image37.png" descr="A close-up of a circle&#10;&#10;Description automatically generated">
            <a:extLst>
              <a:ext uri="{FF2B5EF4-FFF2-40B4-BE49-F238E27FC236}">
                <a16:creationId xmlns:a16="http://schemas.microsoft.com/office/drawing/2014/main" id="{6522393E-07A2-9A30-E9C1-8AD493D965DD}"/>
              </a:ext>
            </a:extLst>
          </p:cNvPr>
          <p:cNvPicPr/>
          <p:nvPr/>
        </p:nvPicPr>
        <p:blipFill>
          <a:blip r:embed="rId3"/>
          <a:stretch>
            <a:fillRect/>
          </a:stretch>
        </p:blipFill>
        <p:spPr>
          <a:xfrm>
            <a:off x="5235809" y="3615267"/>
            <a:ext cx="2913357" cy="2782469"/>
          </a:xfrm>
          <a:prstGeom prst="rect">
            <a:avLst/>
          </a:prstGeom>
        </p:spPr>
      </p:pic>
      <p:pic>
        <p:nvPicPr>
          <p:cNvPr id="6" name="image6.png" descr="A black and white image of a circle with cracks&#10;&#10;Description automatically generated">
            <a:extLst>
              <a:ext uri="{FF2B5EF4-FFF2-40B4-BE49-F238E27FC236}">
                <a16:creationId xmlns:a16="http://schemas.microsoft.com/office/drawing/2014/main" id="{8EC04152-82FE-609B-0D4B-FB7461C4A4D6}"/>
              </a:ext>
            </a:extLst>
          </p:cNvPr>
          <p:cNvPicPr/>
          <p:nvPr/>
        </p:nvPicPr>
        <p:blipFill>
          <a:blip r:embed="rId4"/>
          <a:stretch>
            <a:fillRect/>
          </a:stretch>
        </p:blipFill>
        <p:spPr>
          <a:xfrm>
            <a:off x="5235810" y="512110"/>
            <a:ext cx="2913356" cy="2531657"/>
          </a:xfrm>
          <a:prstGeom prst="rect">
            <a:avLst/>
          </a:prstGeom>
        </p:spPr>
      </p:pic>
      <p:pic>
        <p:nvPicPr>
          <p:cNvPr id="7" name="image35.png" descr="A close-up of a circle&#10;&#10;Description automatically generated">
            <a:extLst>
              <a:ext uri="{FF2B5EF4-FFF2-40B4-BE49-F238E27FC236}">
                <a16:creationId xmlns:a16="http://schemas.microsoft.com/office/drawing/2014/main" id="{88A6AE8F-85CD-164F-E8BD-40D410F4FD4B}"/>
              </a:ext>
            </a:extLst>
          </p:cNvPr>
          <p:cNvPicPr/>
          <p:nvPr/>
        </p:nvPicPr>
        <p:blipFill>
          <a:blip r:embed="rId5"/>
          <a:stretch>
            <a:fillRect/>
          </a:stretch>
        </p:blipFill>
        <p:spPr>
          <a:xfrm>
            <a:off x="8602133" y="3615267"/>
            <a:ext cx="3035887" cy="2782469"/>
          </a:xfrm>
          <a:prstGeom prst="rect">
            <a:avLst/>
          </a:prstGeom>
        </p:spPr>
      </p:pic>
    </p:spTree>
    <p:extLst>
      <p:ext uri="{BB962C8B-B14F-4D97-AF65-F5344CB8AC3E}">
        <p14:creationId xmlns:p14="http://schemas.microsoft.com/office/powerpoint/2010/main" val="264471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2F79-D92B-652C-9D11-275ED8CD9EE5}"/>
              </a:ext>
            </a:extLst>
          </p:cNvPr>
          <p:cNvSpPr>
            <a:spLocks noGrp="1"/>
          </p:cNvSpPr>
          <p:nvPr>
            <p:ph type="title"/>
          </p:nvPr>
        </p:nvSpPr>
        <p:spPr>
          <a:xfrm>
            <a:off x="862426" y="1239251"/>
            <a:ext cx="3335488" cy="1284941"/>
          </a:xfrm>
        </p:spPr>
        <p:txBody>
          <a:bodyPr vert="horz" lIns="91440" tIns="45720" rIns="91440" bIns="45720" rtlCol="0" anchor="ctr">
            <a:normAutofit/>
          </a:bodyPr>
          <a:lstStyle/>
          <a:p>
            <a:pPr algn="l"/>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Outer Ring and Spur Removal</a:t>
            </a:r>
          </a:p>
        </p:txBody>
      </p:sp>
      <p:pic>
        <p:nvPicPr>
          <p:cNvPr id="5" name="image79.png" descr="A white circle with cracks in it&#10;&#10;Description automatically generated">
            <a:extLst>
              <a:ext uri="{FF2B5EF4-FFF2-40B4-BE49-F238E27FC236}">
                <a16:creationId xmlns:a16="http://schemas.microsoft.com/office/drawing/2014/main" id="{18F0BCB0-EDF9-F72C-EFE9-AB1344548050}"/>
              </a:ext>
            </a:extLst>
          </p:cNvPr>
          <p:cNvPicPr>
            <a:picLocks noGrp="1"/>
          </p:cNvPicPr>
          <p:nvPr>
            <p:ph idx="1"/>
          </p:nvPr>
        </p:nvPicPr>
        <p:blipFill>
          <a:blip r:embed="rId2"/>
          <a:stretch>
            <a:fillRect/>
          </a:stretch>
        </p:blipFill>
        <p:spPr>
          <a:xfrm>
            <a:off x="8669867" y="490843"/>
            <a:ext cx="3050381" cy="2751889"/>
          </a:xfrm>
          <a:prstGeom prst="rect">
            <a:avLst/>
          </a:prstGeom>
        </p:spPr>
      </p:pic>
      <p:sp>
        <p:nvSpPr>
          <p:cNvPr id="4" name="Title 1">
            <a:extLst>
              <a:ext uri="{FF2B5EF4-FFF2-40B4-BE49-F238E27FC236}">
                <a16:creationId xmlns:a16="http://schemas.microsoft.com/office/drawing/2014/main" id="{168895F9-9580-9A78-BE37-F774BBEE4FF8}"/>
              </a:ext>
            </a:extLst>
          </p:cNvPr>
          <p:cNvSpPr txBox="1">
            <a:spLocks/>
          </p:cNvSpPr>
          <p:nvPr/>
        </p:nvSpPr>
        <p:spPr>
          <a:xfrm>
            <a:off x="826862" y="4670846"/>
            <a:ext cx="3576758" cy="984152"/>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u="sng"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Skeletonization</a:t>
            </a:r>
          </a:p>
        </p:txBody>
      </p:sp>
      <p:pic>
        <p:nvPicPr>
          <p:cNvPr id="7" name="image24.png" descr="A black and white image of a skeleton&#10;&#10;Description automatically generated">
            <a:extLst>
              <a:ext uri="{FF2B5EF4-FFF2-40B4-BE49-F238E27FC236}">
                <a16:creationId xmlns:a16="http://schemas.microsoft.com/office/drawing/2014/main" id="{313DD71A-20B2-664F-E864-A26ED8019F5A}"/>
              </a:ext>
            </a:extLst>
          </p:cNvPr>
          <p:cNvPicPr/>
          <p:nvPr/>
        </p:nvPicPr>
        <p:blipFill>
          <a:blip r:embed="rId3"/>
          <a:stretch>
            <a:fillRect/>
          </a:stretch>
        </p:blipFill>
        <p:spPr>
          <a:xfrm>
            <a:off x="5268619" y="3733801"/>
            <a:ext cx="2905947" cy="2666989"/>
          </a:xfrm>
          <a:prstGeom prst="rect">
            <a:avLst/>
          </a:prstGeom>
        </p:spPr>
      </p:pic>
      <p:pic>
        <p:nvPicPr>
          <p:cNvPr id="6" name="image47.png" descr="A white circle with cracks in it&#10;&#10;Description automatically generated">
            <a:extLst>
              <a:ext uri="{FF2B5EF4-FFF2-40B4-BE49-F238E27FC236}">
                <a16:creationId xmlns:a16="http://schemas.microsoft.com/office/drawing/2014/main" id="{54A9C6C5-2626-80BC-FC10-C13957082D57}"/>
              </a:ext>
            </a:extLst>
          </p:cNvPr>
          <p:cNvPicPr/>
          <p:nvPr/>
        </p:nvPicPr>
        <p:blipFill>
          <a:blip r:embed="rId4"/>
          <a:stretch>
            <a:fillRect/>
          </a:stretch>
        </p:blipFill>
        <p:spPr>
          <a:xfrm>
            <a:off x="5134420" y="514521"/>
            <a:ext cx="3040146" cy="2728211"/>
          </a:xfrm>
          <a:prstGeom prst="rect">
            <a:avLst/>
          </a:prstGeom>
        </p:spPr>
      </p:pic>
      <p:pic>
        <p:nvPicPr>
          <p:cNvPr id="8" name="image23.png" descr="A black and white image of a tree&#10;&#10;Description automatically generated">
            <a:extLst>
              <a:ext uri="{FF2B5EF4-FFF2-40B4-BE49-F238E27FC236}">
                <a16:creationId xmlns:a16="http://schemas.microsoft.com/office/drawing/2014/main" id="{F12A3864-3015-8335-C538-1D1B809C21EF}"/>
              </a:ext>
            </a:extLst>
          </p:cNvPr>
          <p:cNvPicPr/>
          <p:nvPr/>
        </p:nvPicPr>
        <p:blipFill>
          <a:blip r:embed="rId5"/>
          <a:stretch>
            <a:fillRect/>
          </a:stretch>
        </p:blipFill>
        <p:spPr>
          <a:xfrm>
            <a:off x="8669867" y="3733801"/>
            <a:ext cx="2968153" cy="2663936"/>
          </a:xfrm>
          <a:prstGeom prst="rect">
            <a:avLst/>
          </a:prstGeom>
        </p:spPr>
      </p:pic>
    </p:spTree>
    <p:extLst>
      <p:ext uri="{BB962C8B-B14F-4D97-AF65-F5344CB8AC3E}">
        <p14:creationId xmlns:p14="http://schemas.microsoft.com/office/powerpoint/2010/main" val="253571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2FA-337F-4F37-2C24-CC1B8C25D0A7}"/>
              </a:ext>
            </a:extLst>
          </p:cNvPr>
          <p:cNvSpPr>
            <a:spLocks noGrp="1"/>
          </p:cNvSpPr>
          <p:nvPr>
            <p:ph type="title"/>
          </p:nvPr>
        </p:nvSpPr>
        <p:spPr>
          <a:xfrm>
            <a:off x="789469" y="4879641"/>
            <a:ext cx="5910517" cy="1348986"/>
          </a:xfrm>
        </p:spPr>
        <p:txBody>
          <a:bodyPr vert="horz" lIns="91440" tIns="45720" rIns="91440" bIns="45720" rtlCol="0" anchor="ctr">
            <a:normAutofit/>
          </a:bodyPr>
          <a:lstStyle/>
          <a:p>
            <a:r>
              <a:rPr lang="en-US" sz="3200" u="sng"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Geodisc</a:t>
            </a:r>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Distance Image</a:t>
            </a:r>
          </a:p>
        </p:txBody>
      </p:sp>
      <p:sp>
        <p:nvSpPr>
          <p:cNvPr id="4" name="Title 1">
            <a:extLst>
              <a:ext uri="{FF2B5EF4-FFF2-40B4-BE49-F238E27FC236}">
                <a16:creationId xmlns:a16="http://schemas.microsoft.com/office/drawing/2014/main" id="{DB643071-3FCC-E1BA-FBD9-06E806575550}"/>
              </a:ext>
            </a:extLst>
          </p:cNvPr>
          <p:cNvSpPr txBox="1">
            <a:spLocks/>
          </p:cNvSpPr>
          <p:nvPr/>
        </p:nvSpPr>
        <p:spPr>
          <a:xfrm>
            <a:off x="1090258" y="1600919"/>
            <a:ext cx="5910517" cy="1691898"/>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u="sng"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Branching Point Identification</a:t>
            </a:r>
          </a:p>
        </p:txBody>
      </p:sp>
      <p:pic>
        <p:nvPicPr>
          <p:cNvPr id="5" name="image61.png" descr="A circular object with red dots&#10;&#10;Description automatically generated">
            <a:extLst>
              <a:ext uri="{FF2B5EF4-FFF2-40B4-BE49-F238E27FC236}">
                <a16:creationId xmlns:a16="http://schemas.microsoft.com/office/drawing/2014/main" id="{9CFDA30F-0E89-BC10-E985-2650FF2498FA}"/>
              </a:ext>
            </a:extLst>
          </p:cNvPr>
          <p:cNvPicPr>
            <a:picLocks/>
          </p:cNvPicPr>
          <p:nvPr/>
        </p:nvPicPr>
        <p:blipFill>
          <a:blip r:embed="rId2"/>
          <a:stretch>
            <a:fillRect/>
          </a:stretch>
        </p:blipFill>
        <p:spPr>
          <a:xfrm>
            <a:off x="8521701" y="0"/>
            <a:ext cx="2462950" cy="2286000"/>
          </a:xfrm>
          <a:prstGeom prst="rect">
            <a:avLst/>
          </a:prstGeom>
        </p:spPr>
      </p:pic>
      <p:pic>
        <p:nvPicPr>
          <p:cNvPr id="6" name="image20.png" descr="A drawing of a red and white circle&#10;&#10;Description automatically generated">
            <a:extLst>
              <a:ext uri="{FF2B5EF4-FFF2-40B4-BE49-F238E27FC236}">
                <a16:creationId xmlns:a16="http://schemas.microsoft.com/office/drawing/2014/main" id="{F2A54261-C246-4231-5BD2-471C9B5E0392}"/>
              </a:ext>
            </a:extLst>
          </p:cNvPr>
          <p:cNvPicPr/>
          <p:nvPr/>
        </p:nvPicPr>
        <p:blipFill>
          <a:blip r:embed="rId3"/>
          <a:stretch>
            <a:fillRect/>
          </a:stretch>
        </p:blipFill>
        <p:spPr>
          <a:xfrm>
            <a:off x="8521702" y="2446868"/>
            <a:ext cx="2455064" cy="1964266"/>
          </a:xfrm>
          <a:prstGeom prst="rect">
            <a:avLst/>
          </a:prstGeom>
        </p:spPr>
      </p:pic>
      <p:pic>
        <p:nvPicPr>
          <p:cNvPr id="8" name="Picture 7">
            <a:extLst>
              <a:ext uri="{FF2B5EF4-FFF2-40B4-BE49-F238E27FC236}">
                <a16:creationId xmlns:a16="http://schemas.microsoft.com/office/drawing/2014/main" id="{84B8530F-D401-D49A-271C-23ACBF42E7D3}"/>
              </a:ext>
            </a:extLst>
          </p:cNvPr>
          <p:cNvPicPr>
            <a:picLocks noChangeAspect="1"/>
          </p:cNvPicPr>
          <p:nvPr/>
        </p:nvPicPr>
        <p:blipFill>
          <a:blip r:embed="rId4"/>
          <a:stretch>
            <a:fillRect/>
          </a:stretch>
        </p:blipFill>
        <p:spPr>
          <a:xfrm>
            <a:off x="8226287" y="4572001"/>
            <a:ext cx="3402389" cy="1964266"/>
          </a:xfrm>
          <a:prstGeom prst="rect">
            <a:avLst/>
          </a:prstGeom>
        </p:spPr>
      </p:pic>
    </p:spTree>
    <p:extLst>
      <p:ext uri="{BB962C8B-B14F-4D97-AF65-F5344CB8AC3E}">
        <p14:creationId xmlns:p14="http://schemas.microsoft.com/office/powerpoint/2010/main" val="191036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B8D0-85B3-D767-42FE-F4EEEFD2183F}"/>
              </a:ext>
            </a:extLst>
          </p:cNvPr>
          <p:cNvSpPr>
            <a:spLocks noGrp="1"/>
          </p:cNvSpPr>
          <p:nvPr>
            <p:ph type="title"/>
          </p:nvPr>
        </p:nvSpPr>
        <p:spPr>
          <a:xfrm>
            <a:off x="893671" y="1145220"/>
            <a:ext cx="3335488" cy="1284941"/>
          </a:xfrm>
        </p:spPr>
        <p:txBody>
          <a:bodyPr>
            <a:normAutofit/>
          </a:bodyPr>
          <a:lstStyle/>
          <a:p>
            <a:pPr algn="l"/>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Canny Edge Detection</a:t>
            </a:r>
            <a:endParaRPr lang="en-IN"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image66.png" descr="A black and white image of a circle&#10;&#10;Description automatically generated">
            <a:extLst>
              <a:ext uri="{FF2B5EF4-FFF2-40B4-BE49-F238E27FC236}">
                <a16:creationId xmlns:a16="http://schemas.microsoft.com/office/drawing/2014/main" id="{3373F165-2B36-08FD-E77B-88225F14224C}"/>
              </a:ext>
            </a:extLst>
          </p:cNvPr>
          <p:cNvPicPr/>
          <p:nvPr/>
        </p:nvPicPr>
        <p:blipFill>
          <a:blip r:embed="rId2"/>
          <a:stretch>
            <a:fillRect/>
          </a:stretch>
        </p:blipFill>
        <p:spPr>
          <a:xfrm>
            <a:off x="8614611" y="438120"/>
            <a:ext cx="3151139" cy="2699143"/>
          </a:xfrm>
          <a:prstGeom prst="rect">
            <a:avLst/>
          </a:prstGeom>
        </p:spPr>
      </p:pic>
      <p:pic>
        <p:nvPicPr>
          <p:cNvPr id="7" name="image53.png" descr="A close-up of a blood vessels&#10;&#10;Description automatically generated">
            <a:extLst>
              <a:ext uri="{FF2B5EF4-FFF2-40B4-BE49-F238E27FC236}">
                <a16:creationId xmlns:a16="http://schemas.microsoft.com/office/drawing/2014/main" id="{9346E522-201F-43F6-9E17-64CC182B366C}"/>
              </a:ext>
            </a:extLst>
          </p:cNvPr>
          <p:cNvPicPr/>
          <p:nvPr/>
        </p:nvPicPr>
        <p:blipFill>
          <a:blip r:embed="rId3"/>
          <a:stretch>
            <a:fillRect/>
          </a:stretch>
        </p:blipFill>
        <p:spPr>
          <a:xfrm>
            <a:off x="8614611" y="3589421"/>
            <a:ext cx="2989956" cy="2762395"/>
          </a:xfrm>
          <a:prstGeom prst="rect">
            <a:avLst/>
          </a:prstGeom>
        </p:spPr>
      </p:pic>
      <p:pic>
        <p:nvPicPr>
          <p:cNvPr id="4" name="image68.png" descr="A black and white image of a circle&#10;&#10;Description automatically generated">
            <a:extLst>
              <a:ext uri="{FF2B5EF4-FFF2-40B4-BE49-F238E27FC236}">
                <a16:creationId xmlns:a16="http://schemas.microsoft.com/office/drawing/2014/main" id="{8E783539-695B-2B89-AEC5-164A7A965BB7}"/>
              </a:ext>
            </a:extLst>
          </p:cNvPr>
          <p:cNvPicPr>
            <a:picLocks/>
          </p:cNvPicPr>
          <p:nvPr/>
        </p:nvPicPr>
        <p:blipFill>
          <a:blip r:embed="rId4"/>
          <a:stretch>
            <a:fillRect/>
          </a:stretch>
        </p:blipFill>
        <p:spPr>
          <a:xfrm>
            <a:off x="5111543" y="461798"/>
            <a:ext cx="3060849" cy="2675466"/>
          </a:xfrm>
          <a:prstGeom prst="rect">
            <a:avLst/>
          </a:prstGeom>
        </p:spPr>
      </p:pic>
      <p:pic>
        <p:nvPicPr>
          <p:cNvPr id="6" name="image55.png" descr="A close-up of an eye scan&#10;&#10;Description automatically generated">
            <a:extLst>
              <a:ext uri="{FF2B5EF4-FFF2-40B4-BE49-F238E27FC236}">
                <a16:creationId xmlns:a16="http://schemas.microsoft.com/office/drawing/2014/main" id="{529E68D7-49BF-A774-35B5-8488C43642E3}"/>
              </a:ext>
            </a:extLst>
          </p:cNvPr>
          <p:cNvPicPr/>
          <p:nvPr/>
        </p:nvPicPr>
        <p:blipFill>
          <a:blip r:embed="rId5"/>
          <a:stretch>
            <a:fillRect/>
          </a:stretch>
        </p:blipFill>
        <p:spPr>
          <a:xfrm>
            <a:off x="5158609" y="3589421"/>
            <a:ext cx="3013783" cy="2762395"/>
          </a:xfrm>
          <a:prstGeom prst="rect">
            <a:avLst/>
          </a:prstGeom>
        </p:spPr>
      </p:pic>
      <p:sp>
        <p:nvSpPr>
          <p:cNvPr id="10" name="Title 1">
            <a:extLst>
              <a:ext uri="{FF2B5EF4-FFF2-40B4-BE49-F238E27FC236}">
                <a16:creationId xmlns:a16="http://schemas.microsoft.com/office/drawing/2014/main" id="{467E30D4-355D-438B-B5B7-2A570545A0DC}"/>
              </a:ext>
            </a:extLst>
          </p:cNvPr>
          <p:cNvSpPr txBox="1">
            <a:spLocks/>
          </p:cNvSpPr>
          <p:nvPr/>
        </p:nvSpPr>
        <p:spPr>
          <a:xfrm>
            <a:off x="893671" y="4294809"/>
            <a:ext cx="3335488" cy="128494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Overlayed Image</a:t>
            </a:r>
            <a:endParaRPr lang="en-IN" sz="32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24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9FD8598-76DF-4F25-98DC-C96298A9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35D46-F011-903C-F05C-9895F202B7D1}"/>
              </a:ext>
            </a:extLst>
          </p:cNvPr>
          <p:cNvSpPr>
            <a:spLocks noGrp="1"/>
          </p:cNvSpPr>
          <p:nvPr>
            <p:ph type="title"/>
          </p:nvPr>
        </p:nvSpPr>
        <p:spPr>
          <a:xfrm>
            <a:off x="0" y="4291014"/>
            <a:ext cx="12192000" cy="2566986"/>
          </a:xfrm>
          <a:gradFill>
            <a:gsLst>
              <a:gs pos="0">
                <a:schemeClr val="accent1">
                  <a:lumMod val="5000"/>
                  <a:lumOff val="95000"/>
                </a:schemeClr>
              </a:gs>
              <a:gs pos="74000">
                <a:schemeClr val="accent1">
                  <a:lumMod val="45000"/>
                  <a:lumOff val="55000"/>
                </a:schemeClr>
              </a:gs>
              <a:gs pos="89970">
                <a:srgbClr val="BBE2EA"/>
              </a:gs>
              <a:gs pos="54538">
                <a:srgbClr val="C2E5EC"/>
              </a:gs>
              <a:gs pos="0">
                <a:srgbClr val="BCE2EA"/>
              </a:gs>
              <a:gs pos="83000">
                <a:schemeClr val="accent1">
                  <a:lumMod val="45000"/>
                  <a:lumOff val="55000"/>
                </a:schemeClr>
              </a:gs>
            </a:gsLst>
            <a:lin ang="5400000" scaled="1"/>
          </a:gradFill>
        </p:spPr>
        <p:txBody>
          <a:bodyPr vert="horz" lIns="91440" tIns="45720" rIns="91440" bIns="45720" rtlCol="0" anchor="b">
            <a:normAutofit/>
          </a:bodyPr>
          <a:lstStyle/>
          <a:p>
            <a:pPr algn="ctr">
              <a:lnSpc>
                <a:spcPct val="80000"/>
              </a:lnSpc>
            </a:pPr>
            <a:r>
              <a:rPr lang="en-US" sz="8000"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Length of Vessel Segments</a:t>
            </a:r>
            <a:br>
              <a:rPr lang="en-US" sz="8000" u="sng"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8000" dirty="0">
              <a:solidFill>
                <a:schemeClr val="bg1"/>
              </a:solidFill>
              <a:latin typeface="Times New Roman" panose="02020603050405020304" pitchFamily="18" charset="0"/>
              <a:cs typeface="Times New Roman" panose="02020603050405020304" pitchFamily="18" charset="0"/>
            </a:endParaRPr>
          </a:p>
        </p:txBody>
      </p:sp>
      <p:pic>
        <p:nvPicPr>
          <p:cNvPr id="5" name="image49.png">
            <a:extLst>
              <a:ext uri="{FF2B5EF4-FFF2-40B4-BE49-F238E27FC236}">
                <a16:creationId xmlns:a16="http://schemas.microsoft.com/office/drawing/2014/main" id="{3321C030-0C03-7E85-AB9C-4FF16E27C4A0}"/>
              </a:ext>
            </a:extLst>
          </p:cNvPr>
          <p:cNvPicPr/>
          <p:nvPr/>
        </p:nvPicPr>
        <p:blipFill rotWithShape="1">
          <a:blip r:embed="rId2"/>
          <a:srcRect t="7910" b="17281"/>
          <a:stretch/>
        </p:blipFill>
        <p:spPr>
          <a:xfrm>
            <a:off x="20" y="10"/>
            <a:ext cx="6095974" cy="4252522"/>
          </a:xfrm>
          <a:prstGeom prst="rect">
            <a:avLst/>
          </a:prstGeom>
        </p:spPr>
      </p:pic>
      <p:pic>
        <p:nvPicPr>
          <p:cNvPr id="4" name="image50.png">
            <a:extLst>
              <a:ext uri="{FF2B5EF4-FFF2-40B4-BE49-F238E27FC236}">
                <a16:creationId xmlns:a16="http://schemas.microsoft.com/office/drawing/2014/main" id="{3861374E-6EEC-6B99-EB7F-31FEDC5BBAD6}"/>
              </a:ext>
            </a:extLst>
          </p:cNvPr>
          <p:cNvPicPr>
            <a:picLocks noGrp="1"/>
          </p:cNvPicPr>
          <p:nvPr>
            <p:ph idx="1"/>
          </p:nvPr>
        </p:nvPicPr>
        <p:blipFill rotWithShape="1">
          <a:blip r:embed="rId3"/>
          <a:srcRect t="9170" b="16009"/>
          <a:stretch/>
        </p:blipFill>
        <p:spPr>
          <a:xfrm>
            <a:off x="6095999" y="-681"/>
            <a:ext cx="6096001" cy="4253215"/>
          </a:xfrm>
          <a:prstGeom prst="rect">
            <a:avLst/>
          </a:prstGeom>
        </p:spPr>
      </p:pic>
      <p:cxnSp>
        <p:nvCxnSpPr>
          <p:cNvPr id="14" name="Straight Connector 13">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77323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8D3F-9191-CDBE-2FE1-7AE2E8263673}"/>
              </a:ext>
            </a:extLst>
          </p:cNvPr>
          <p:cNvSpPr>
            <a:spLocks noGrp="1"/>
          </p:cNvSpPr>
          <p:nvPr>
            <p:ph type="title"/>
          </p:nvPr>
        </p:nvSpPr>
        <p:spPr/>
        <p:txBody>
          <a:bodyPr>
            <a:normAutofit/>
          </a:bodyPr>
          <a:lstStyle/>
          <a:p>
            <a:pPr algn="ctr"/>
            <a:r>
              <a:rPr lang="en-US"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endPar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7FC8CF-7B08-F049-7EAD-B9C9B66E7E99}"/>
              </a:ext>
            </a:extLst>
          </p:cNvPr>
          <p:cNvSpPr>
            <a:spLocks noGrp="1"/>
          </p:cNvSpPr>
          <p:nvPr>
            <p:ph idx="1"/>
          </p:nvPr>
        </p:nvSpPr>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Disease diagnosis and monitoring</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Quantitative analysis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Risk assessment</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Image enhancement and visualization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Automated screening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Personalized treatment planning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554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4FB4-9335-AA2C-E8BC-832DA198FFC0}"/>
              </a:ext>
            </a:extLst>
          </p:cNvPr>
          <p:cNvSpPr>
            <a:spLocks noGrp="1"/>
          </p:cNvSpPr>
          <p:nvPr>
            <p:ph type="title"/>
          </p:nvPr>
        </p:nvSpPr>
        <p:spPr/>
        <p:txBody>
          <a:bodyPr>
            <a:normAutofit/>
          </a:bodyPr>
          <a:lstStyle/>
          <a:p>
            <a:pPr algn="ctr"/>
            <a:r>
              <a:rPr lang="en-US"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Scope</a:t>
            </a:r>
            <a:endPar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2AEF59-10B9-1692-6FC0-E4BB30195B4E}"/>
              </a:ext>
            </a:extLst>
          </p:cNvPr>
          <p:cNvSpPr>
            <a:spLocks noGrp="1"/>
          </p:cNvSpPr>
          <p:nvPr>
            <p:ph idx="1"/>
          </p:nvPr>
        </p:nvSpPr>
        <p:spPr/>
        <p:txBody>
          <a:bodyPr>
            <a:noAutofit/>
          </a:bodyPr>
          <a:lstStyle/>
          <a:p>
            <a:r>
              <a:rPr lang="en-US" sz="2400" b="0" i="0" u="none" strike="noStrike" baseline="0" dirty="0">
                <a:solidFill>
                  <a:schemeClr val="tx1"/>
                </a:solidFill>
                <a:latin typeface="Times New Roman" panose="02020603050405020304" pitchFamily="18" charset="0"/>
              </a:rPr>
              <a:t>AI models and tools have proven their efficiency in overcoming problems and capability of determining parameters for clinical definitions.</a:t>
            </a:r>
          </a:p>
          <a:p>
            <a:r>
              <a:rPr lang="en-US" sz="2400" b="0" i="0" u="none" strike="noStrike" baseline="0" dirty="0">
                <a:solidFill>
                  <a:schemeClr val="tx1"/>
                </a:solidFill>
                <a:latin typeface="Times New Roman" panose="02020603050405020304" pitchFamily="18" charset="0"/>
              </a:rPr>
              <a:t> This study also has limitations which we will try to overcome. We will try to add initial preprocessing steps before segmentation of retinal blood vessels </a:t>
            </a:r>
          </a:p>
          <a:p>
            <a:r>
              <a:rPr lang="en-US" sz="2400" dirty="0">
                <a:solidFill>
                  <a:schemeClr val="tx1"/>
                </a:solidFill>
                <a:latin typeface="Times New Roman" panose="02020603050405020304" pitchFamily="18" charset="0"/>
              </a:rPr>
              <a:t>F</a:t>
            </a:r>
            <a:r>
              <a:rPr lang="en-US" sz="2400" b="0" i="0" u="none" strike="noStrike" baseline="0" dirty="0">
                <a:solidFill>
                  <a:schemeClr val="tx1"/>
                </a:solidFill>
                <a:latin typeface="Times New Roman" panose="02020603050405020304" pitchFamily="18" charset="0"/>
              </a:rPr>
              <a:t>or noise and illumination issues present in premature retinal fundus </a:t>
            </a:r>
            <a:r>
              <a:rPr lang="en-US" sz="2400" b="0" i="0" u="none" strike="noStrike" baseline="0" dirty="0" err="1">
                <a:solidFill>
                  <a:schemeClr val="tx1"/>
                </a:solidFill>
                <a:latin typeface="Times New Roman" panose="02020603050405020304" pitchFamily="18" charset="0"/>
              </a:rPr>
              <a:t>imagesalso</a:t>
            </a:r>
            <a:r>
              <a:rPr lang="en-US" sz="2400" b="0" i="0" u="none" strike="noStrike" baseline="0" dirty="0">
                <a:solidFill>
                  <a:schemeClr val="tx1"/>
                </a:solidFill>
                <a:latin typeface="Times New Roman" panose="02020603050405020304" pitchFamily="18" charset="0"/>
              </a:rPr>
              <a:t> to improve the contrast and to clean the fundus image. </a:t>
            </a:r>
          </a:p>
          <a:p>
            <a:r>
              <a:rPr lang="en-US" sz="2400" b="0" i="0" u="none" strike="noStrike" baseline="0" dirty="0">
                <a:solidFill>
                  <a:schemeClr val="tx1"/>
                </a:solidFill>
                <a:latin typeface="Times New Roman" panose="02020603050405020304" pitchFamily="18" charset="0"/>
              </a:rPr>
              <a:t>In this study the model was incapable in identifying the missing regions and consider them as end points. </a:t>
            </a:r>
          </a:p>
          <a:p>
            <a:r>
              <a:rPr lang="en-US" sz="2400" b="0" i="0" u="none" strike="noStrike" baseline="0" dirty="0">
                <a:solidFill>
                  <a:schemeClr val="tx1"/>
                </a:solidFill>
                <a:latin typeface="Times New Roman" panose="02020603050405020304" pitchFamily="18" charset="0"/>
              </a:rPr>
              <a:t>This problem can also be dealt with improving the segmentation results and enhancing models capability</a:t>
            </a:r>
            <a:endParaRPr lang="en-IN" sz="2400" dirty="0">
              <a:solidFill>
                <a:schemeClr val="tx1"/>
              </a:solidFill>
            </a:endParaRPr>
          </a:p>
        </p:txBody>
      </p:sp>
    </p:spTree>
    <p:extLst>
      <p:ext uri="{BB962C8B-B14F-4D97-AF65-F5344CB8AC3E}">
        <p14:creationId xmlns:p14="http://schemas.microsoft.com/office/powerpoint/2010/main" val="333575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44995-7787-CD19-EBBD-E872E30E4141}"/>
              </a:ext>
            </a:extLst>
          </p:cNvPr>
          <p:cNvSpPr>
            <a:spLocks noGrp="1"/>
          </p:cNvSpPr>
          <p:nvPr>
            <p:ph type="ctrTitle"/>
          </p:nvPr>
        </p:nvSpPr>
        <p:spPr>
          <a:xfrm>
            <a:off x="4759310" y="3152065"/>
            <a:ext cx="6608963" cy="533400"/>
          </a:xfrm>
        </p:spPr>
        <p:txBody>
          <a:bodyPr>
            <a:normAutofit/>
          </a:bodyPr>
          <a:lstStyle/>
          <a:p>
            <a:r>
              <a:rPr lang="en-US" sz="3200" b="1" i="1" u="sng" dirty="0">
                <a:latin typeface="Times New Roman" panose="02020603050405020304" pitchFamily="18" charset="0"/>
                <a:cs typeface="Times New Roman" panose="02020603050405020304" pitchFamily="18" charset="0"/>
              </a:rPr>
              <a:t>R</a:t>
            </a:r>
            <a:r>
              <a:rPr lang="en-IN" sz="3200" b="1" i="1" u="sng" dirty="0" err="1">
                <a:latin typeface="Times New Roman" panose="02020603050405020304" pitchFamily="18" charset="0"/>
                <a:cs typeface="Times New Roman" panose="02020603050405020304" pitchFamily="18" charset="0"/>
              </a:rPr>
              <a:t>etinal</a:t>
            </a:r>
            <a:r>
              <a:rPr lang="en-IN" sz="3200" b="1" i="1" u="sng" dirty="0">
                <a:latin typeface="Times New Roman" panose="02020603050405020304" pitchFamily="18" charset="0"/>
                <a:cs typeface="Times New Roman" panose="02020603050405020304" pitchFamily="18" charset="0"/>
              </a:rPr>
              <a:t> Blood Vessel Segmentation</a:t>
            </a:r>
          </a:p>
        </p:txBody>
      </p:sp>
      <p:sp>
        <p:nvSpPr>
          <p:cNvPr id="11" name="Rectangle 10">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 name="Graphic 5" descr="Eye">
            <a:extLst>
              <a:ext uri="{FF2B5EF4-FFF2-40B4-BE49-F238E27FC236}">
                <a16:creationId xmlns:a16="http://schemas.microsoft.com/office/drawing/2014/main" id="{37559E02-5457-A1A1-13D7-4DEB5355B2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4" y="1742701"/>
            <a:ext cx="3352128" cy="3352128"/>
          </a:xfrm>
          <a:prstGeom prst="rect">
            <a:avLst/>
          </a:prstGeom>
        </p:spPr>
      </p:pic>
    </p:spTree>
    <p:extLst>
      <p:ext uri="{BB962C8B-B14F-4D97-AF65-F5344CB8AC3E}">
        <p14:creationId xmlns:p14="http://schemas.microsoft.com/office/powerpoint/2010/main" val="406167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DD4C-2035-635F-4D56-597387FC6E52}"/>
              </a:ext>
            </a:extLst>
          </p:cNvPr>
          <p:cNvSpPr>
            <a:spLocks noGrp="1"/>
          </p:cNvSpPr>
          <p:nvPr>
            <p:ph type="title"/>
          </p:nvPr>
        </p:nvSpPr>
        <p:spPr>
          <a:xfrm>
            <a:off x="913795" y="473242"/>
            <a:ext cx="10353762" cy="970450"/>
          </a:xfrm>
        </p:spPr>
        <p:txBody>
          <a:bodyPr>
            <a:normAutofit/>
          </a:bodyPr>
          <a:lstStyle/>
          <a:p>
            <a:pPr algn="ctr"/>
            <a:r>
              <a:rPr lang="en-US"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BD965F-8697-E682-CEBE-879A32177E8B}"/>
              </a:ext>
            </a:extLst>
          </p:cNvPr>
          <p:cNvSpPr>
            <a:spLocks noGrp="1"/>
          </p:cNvSpPr>
          <p:nvPr>
            <p:ph idx="1"/>
          </p:nvPr>
        </p:nvSpPr>
        <p:spPr>
          <a:xfrm>
            <a:off x="924443" y="1443692"/>
            <a:ext cx="10353762" cy="4058751"/>
          </a:xfrm>
        </p:spPr>
        <p:txBody>
          <a:bodyPr>
            <a:noAutofit/>
          </a:bodyPr>
          <a:lstStyle/>
          <a:p>
            <a:r>
              <a:rPr lang="en-US" sz="2400" b="0" i="0" u="none" strike="noStrike" baseline="0" dirty="0">
                <a:solidFill>
                  <a:schemeClr val="tx1"/>
                </a:solidFill>
                <a:latin typeface="Times New Roman" panose="02020603050405020304" pitchFamily="18" charset="0"/>
              </a:rPr>
              <a:t>According to the experimental results, our retinal vessel segmentation results showed an effective and easy way to reduce the noise present in retinal images and enhance the contrast. </a:t>
            </a:r>
          </a:p>
          <a:p>
            <a:r>
              <a:rPr lang="en-US" sz="2400" b="0" i="0" u="none" strike="noStrike" baseline="0" dirty="0">
                <a:solidFill>
                  <a:schemeClr val="tx1"/>
                </a:solidFill>
                <a:latin typeface="Times New Roman" panose="02020603050405020304" pitchFamily="18" charset="0"/>
              </a:rPr>
              <a:t>Methods such as background noise removal, morphological opening using specific channel and removing smaller segments lead to a clear network of retinal blood vessels in eye images.</a:t>
            </a:r>
          </a:p>
          <a:p>
            <a:r>
              <a:rPr lang="en-US" sz="2400" b="0" i="0" u="none" strike="noStrike" baseline="0" dirty="0">
                <a:solidFill>
                  <a:schemeClr val="tx1"/>
                </a:solidFill>
                <a:latin typeface="Times New Roman" panose="02020603050405020304" pitchFamily="18" charset="0"/>
              </a:rPr>
              <a:t>For length detection geodesic distance transform algorithm was used for calculating the approximate length of vessels as it gave more precise length results then other method. </a:t>
            </a:r>
          </a:p>
          <a:p>
            <a:r>
              <a:rPr lang="en-US" sz="2400" b="0" i="0" u="none" strike="noStrike" baseline="0" dirty="0">
                <a:solidFill>
                  <a:schemeClr val="tx1"/>
                </a:solidFill>
                <a:latin typeface="Times New Roman" panose="02020603050405020304" pitchFamily="18" charset="0"/>
              </a:rPr>
              <a:t>Distance transformation used lead to precise calculation for vessels length. </a:t>
            </a:r>
          </a:p>
          <a:p>
            <a:r>
              <a:rPr lang="en-US" sz="2400" b="0" i="0" u="none" strike="noStrike" baseline="0" dirty="0">
                <a:solidFill>
                  <a:schemeClr val="tx1"/>
                </a:solidFill>
                <a:latin typeface="Times New Roman" panose="02020603050405020304" pitchFamily="18" charset="0"/>
              </a:rPr>
              <a:t>All together it becomes an accommodating tool for ophthalmologist for finding the approximate measurements of the retinal blood vessels</a:t>
            </a:r>
            <a:endParaRPr lang="en-IN" sz="2400" dirty="0"/>
          </a:p>
        </p:txBody>
      </p:sp>
    </p:spTree>
    <p:extLst>
      <p:ext uri="{BB962C8B-B14F-4D97-AF65-F5344CB8AC3E}">
        <p14:creationId xmlns:p14="http://schemas.microsoft.com/office/powerpoint/2010/main" val="2411256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092A-EA97-E847-0ECB-F30A39DF58E9}"/>
              </a:ext>
            </a:extLst>
          </p:cNvPr>
          <p:cNvSpPr>
            <a:spLocks noGrp="1"/>
          </p:cNvSpPr>
          <p:nvPr>
            <p:ph type="title"/>
          </p:nvPr>
        </p:nvSpPr>
        <p:spPr>
          <a:xfrm>
            <a:off x="709612" y="169333"/>
            <a:ext cx="10772775" cy="1018964"/>
          </a:xfrm>
        </p:spPr>
        <p:txBody>
          <a:bodyPr>
            <a:normAutofit/>
          </a:bodyPr>
          <a:lstStyle/>
          <a:p>
            <a:pPr algn="ctr"/>
            <a:r>
              <a:rPr lang="en-US"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a:t>
            </a:r>
            <a:endPar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97A8BD-8D58-11F3-0EA5-BE71CF7FDBA7}"/>
              </a:ext>
            </a:extLst>
          </p:cNvPr>
          <p:cNvSpPr>
            <a:spLocks noGrp="1"/>
          </p:cNvSpPr>
          <p:nvPr>
            <p:ph idx="1"/>
          </p:nvPr>
        </p:nvSpPr>
        <p:spPr>
          <a:xfrm>
            <a:off x="709612" y="1524847"/>
            <a:ext cx="10753725" cy="4274820"/>
          </a:xfrm>
        </p:spPr>
        <p:txBody>
          <a:bodyPr>
            <a:noAutofit/>
          </a:bodyPr>
          <a:lstStyle/>
          <a:p>
            <a:pPr>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RBVS-NET: “A ROBUST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CONVOLUTIONAL NEURAL NETWORK FOR</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RETINAL</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BLOOD VESSEL SEGMENTATION” </a:t>
            </a:r>
            <a:r>
              <a:rPr lang="en-US" sz="2400" dirty="0" err="1">
                <a:effectLst/>
                <a:latin typeface="Times New Roman" panose="02020603050405020304" pitchFamily="18" charset="0"/>
                <a:ea typeface="Times New Roman" panose="02020603050405020304" pitchFamily="18" charset="0"/>
              </a:rPr>
              <a:t>Rafsanjany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Kushol</a:t>
            </a:r>
            <a:r>
              <a:rPr lang="en-US" sz="2400" dirty="0">
                <a:effectLst/>
                <a:latin typeface="Times New Roman" panose="02020603050405020304" pitchFamily="18" charset="0"/>
                <a:ea typeface="Times New Roman" panose="02020603050405020304" pitchFamily="18" charset="0"/>
              </a:rPr>
              <a:t>, and Md </a:t>
            </a:r>
            <a:r>
              <a:rPr lang="en-US" sz="2400" dirty="0" err="1">
                <a:effectLst/>
                <a:latin typeface="Times New Roman" panose="02020603050405020304" pitchFamily="18" charset="0"/>
                <a:ea typeface="Times New Roman" panose="02020603050405020304" pitchFamily="18" charset="0"/>
              </a:rPr>
              <a:t>Sirajus</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Salekint</a:t>
            </a:r>
            <a:r>
              <a:rPr lang="en-US" sz="2400" dirty="0">
                <a:effectLst/>
                <a:latin typeface="Times New Roman" panose="02020603050405020304" pitchFamily="18" charset="0"/>
                <a:ea typeface="Times New Roman" panose="02020603050405020304" pitchFamily="18" charset="0"/>
              </a:rPr>
              <a:t> Department</a:t>
            </a:r>
            <a:r>
              <a:rPr lang="en-US" sz="2400" spc="-28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Computing</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Science,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University</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Alberta,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Edmonton,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Alberta,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Canada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Department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Computer Science and Engineering, University of South Florida, Tampa, Florida, USA,2020</a:t>
            </a:r>
            <a:r>
              <a:rPr lang="en-US" sz="2400" spc="5" dirty="0">
                <a:solidFill>
                  <a:srgbClr val="0000FF"/>
                </a:solidFill>
                <a:effectLst/>
                <a:latin typeface="Times New Roman" panose="02020603050405020304" pitchFamily="18" charset="0"/>
                <a:ea typeface="Times New Roman" panose="02020603050405020304" pitchFamily="18" charset="0"/>
              </a:rPr>
              <a:t> </a:t>
            </a:r>
            <a:r>
              <a:rPr lang="en-US" sz="2400" u="sng" dirty="0">
                <a:solidFill>
                  <a:srgbClr val="0000FF"/>
                </a:solidFill>
                <a:effectLst/>
                <a:latin typeface="Times New Roman" panose="02020603050405020304" pitchFamily="18" charset="0"/>
                <a:ea typeface="DengXian Light" panose="02010600030101010101" pitchFamily="2" charset="-122"/>
                <a:hlinkClick r:id="rId2"/>
              </a:rPr>
              <a:t>https://doi.org/10.1109/ICIP40778.2020.9190759</a:t>
            </a:r>
            <a:endParaRPr lang="en-IN" sz="24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Ø"/>
            </a:pPr>
            <a:r>
              <a:rPr lang="en-US" sz="2400" kern="0" dirty="0">
                <a:solidFill>
                  <a:schemeClr val="tx1"/>
                </a:solidFill>
                <a:effectLst/>
                <a:latin typeface="Times New Roman" panose="02020603050405020304" pitchFamily="18" charset="0"/>
                <a:ea typeface="Times New Roman" panose="02020603050405020304" pitchFamily="18" charset="0"/>
              </a:rPr>
              <a:t>Dash</a:t>
            </a:r>
            <a:r>
              <a:rPr lang="en-US" sz="2400" kern="0" spc="1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S,</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Verma</a:t>
            </a:r>
            <a:r>
              <a:rPr lang="en-US" sz="2400" kern="0" spc="2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S,</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Khan</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M,</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Wozniak</a:t>
            </a:r>
            <a:r>
              <a:rPr lang="en-US" sz="2400" kern="0" spc="2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M,</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err="1">
                <a:solidFill>
                  <a:schemeClr val="tx1"/>
                </a:solidFill>
                <a:effectLst/>
                <a:latin typeface="Times New Roman" panose="02020603050405020304" pitchFamily="18" charset="0"/>
                <a:ea typeface="Times New Roman" panose="02020603050405020304" pitchFamily="18" charset="0"/>
              </a:rPr>
              <a:t>Shafi</a:t>
            </a:r>
            <a:r>
              <a:rPr lang="en-US" sz="2400" kern="0" spc="2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J,</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Ijaz</a:t>
            </a:r>
            <a:r>
              <a:rPr lang="en-US" sz="2400" kern="0" spc="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MF</a:t>
            </a:r>
            <a:r>
              <a:rPr lang="en-US" sz="2400" kern="0" spc="-3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(2021)</a:t>
            </a:r>
            <a:r>
              <a:rPr lang="en-US" sz="2400" kern="0" spc="1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A</a:t>
            </a:r>
            <a:r>
              <a:rPr lang="en-US" sz="2400" kern="0" spc="-1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hybrid</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method</a:t>
            </a:r>
            <a:r>
              <a:rPr lang="en-US" sz="2400" kern="0" spc="20"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to</a:t>
            </a:r>
            <a:r>
              <a:rPr lang="en-US" sz="2400" kern="0" spc="15" dirty="0">
                <a:solidFill>
                  <a:schemeClr val="tx1"/>
                </a:solidFill>
                <a:effectLst/>
                <a:latin typeface="Times New Roman" panose="02020603050405020304" pitchFamily="18" charset="0"/>
                <a:ea typeface="Times New Roman" panose="02020603050405020304" pitchFamily="18" charset="0"/>
              </a:rPr>
              <a:t> </a:t>
            </a:r>
            <a:r>
              <a:rPr lang="en-US" sz="2400" kern="0" dirty="0">
                <a:solidFill>
                  <a:schemeClr val="tx1"/>
                </a:solidFill>
                <a:effectLst/>
                <a:latin typeface="Times New Roman" panose="02020603050405020304" pitchFamily="18" charset="0"/>
                <a:ea typeface="Times New Roman" panose="02020603050405020304" pitchFamily="18" charset="0"/>
              </a:rPr>
              <a:t>enhance Thick and thin vessels for blood vessel segmentation. </a:t>
            </a:r>
            <a:r>
              <a:rPr lang="en-US" sz="2400" kern="0" spc="-5" dirty="0">
                <a:solidFill>
                  <a:schemeClr val="tx1"/>
                </a:solidFill>
                <a:effectLst/>
                <a:latin typeface="Times New Roman" panose="02020603050405020304" pitchFamily="18" charset="0"/>
                <a:ea typeface="Times New Roman" panose="02020603050405020304" pitchFamily="18" charset="0"/>
              </a:rPr>
              <a:t>Diagnostics</a:t>
            </a:r>
            <a:r>
              <a:rPr lang="en-US" sz="2400" kern="0" dirty="0">
                <a:solidFill>
                  <a:schemeClr val="tx1"/>
                </a:solidFill>
                <a:effectLst/>
                <a:latin typeface="Times New Roman" panose="02020603050405020304" pitchFamily="18" charset="0"/>
                <a:ea typeface="Times New Roman" panose="02020603050405020304" pitchFamily="18" charset="0"/>
              </a:rPr>
              <a:t>11(11):2017.</a:t>
            </a:r>
            <a:r>
              <a:rPr lang="en-US" sz="2400" kern="0" spc="-50" dirty="0">
                <a:solidFill>
                  <a:srgbClr val="333333"/>
                </a:solidFill>
                <a:effectLst/>
                <a:latin typeface="Times New Roman" panose="02020603050405020304" pitchFamily="18" charset="0"/>
                <a:ea typeface="Times New Roman" panose="02020603050405020304" pitchFamily="18" charset="0"/>
              </a:rPr>
              <a:t> </a:t>
            </a:r>
            <a:r>
              <a:rPr lang="en-US" sz="2400" u="sng" kern="0" dirty="0">
                <a:solidFill>
                  <a:srgbClr val="004983"/>
                </a:solidFill>
                <a:effectLst/>
                <a:latin typeface="Times New Roman" panose="02020603050405020304" pitchFamily="18" charset="0"/>
                <a:ea typeface="DengXian Light" panose="02010600030101010101" pitchFamily="2" charset="-122"/>
                <a:hlinkClick r:id="rId3"/>
              </a:rPr>
              <a:t>https://doi.org/10.3390/diagnostics11112017</a:t>
            </a:r>
            <a:endParaRPr lang="en-US" sz="2400" u="sng" kern="0" dirty="0">
              <a:solidFill>
                <a:srgbClr val="004983"/>
              </a:solidFill>
              <a:effectLst/>
              <a:latin typeface="Times New Roman" panose="02020603050405020304" pitchFamily="18" charset="0"/>
              <a:ea typeface="DengXian Light" panose="02010600030101010101" pitchFamily="2" charset="-122"/>
            </a:endParaRPr>
          </a:p>
          <a:p>
            <a:pPr>
              <a:buFont typeface="Wingdings" panose="05000000000000000000" pitchFamily="2" charset="2"/>
              <a:buChar char="Ø"/>
            </a:pPr>
            <a:r>
              <a:rPr lang="en-US" sz="2400" dirty="0">
                <a:solidFill>
                  <a:schemeClr val="tx1"/>
                </a:solidFill>
                <a:effectLst/>
                <a:latin typeface="Times New Roman" panose="02020603050405020304" pitchFamily="18" charset="0"/>
                <a:ea typeface="Times New Roman" panose="02020603050405020304" pitchFamily="18" charset="0"/>
              </a:rPr>
              <a:t>Dash</a:t>
            </a:r>
            <a:r>
              <a:rPr lang="en-US" sz="2400" spc="28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a:t>
            </a:r>
            <a:r>
              <a:rPr lang="en-US" sz="2400" spc="29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Senapati   MR,</a:t>
            </a:r>
            <a:r>
              <a:rPr lang="en-US" sz="2400" spc="29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Sahu</a:t>
            </a:r>
            <a:r>
              <a:rPr lang="en-US" sz="2400" spc="27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PK,</a:t>
            </a:r>
            <a:r>
              <a:rPr lang="en-US" sz="2400" spc="29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Chowdary</a:t>
            </a:r>
            <a:r>
              <a:rPr lang="en-US" sz="2400" spc="23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PSR</a:t>
            </a:r>
            <a:r>
              <a:rPr lang="en-US" sz="2400" spc="29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(2021)</a:t>
            </a:r>
            <a:r>
              <a:rPr lang="en-US" sz="2400" spc="28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Illumination</a:t>
            </a:r>
            <a:r>
              <a:rPr lang="en-US" sz="2400" spc="28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normalized</a:t>
            </a:r>
            <a:r>
              <a:rPr lang="en-US" sz="2400" spc="275" dirty="0">
                <a:solidFill>
                  <a:schemeClr val="tx1"/>
                </a:solidFill>
                <a:effectLst/>
                <a:latin typeface="Times New Roman" panose="02020603050405020304" pitchFamily="18" charset="0"/>
                <a:ea typeface="Times New Roman" panose="02020603050405020304" pitchFamily="18" charset="0"/>
              </a:rPr>
              <a:t> </a:t>
            </a:r>
            <a:r>
              <a:rPr lang="en-US" sz="2400" dirty="0" err="1">
                <a:solidFill>
                  <a:schemeClr val="tx1"/>
                </a:solidFill>
                <a:effectLst/>
                <a:latin typeface="Times New Roman" panose="02020603050405020304" pitchFamily="18" charset="0"/>
                <a:ea typeface="Times New Roman" panose="02020603050405020304" pitchFamily="18" charset="0"/>
              </a:rPr>
              <a:t>basedtechnique</a:t>
            </a:r>
            <a:r>
              <a:rPr lang="en-US" sz="2400" spc="45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for</a:t>
            </a:r>
            <a:r>
              <a:rPr lang="en-US" sz="2400" spc="42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retinal</a:t>
            </a:r>
            <a:r>
              <a:rPr lang="en-US" sz="2400" spc="45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blood</a:t>
            </a:r>
            <a:r>
              <a:rPr lang="en-US" sz="2400" spc="44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vessel</a:t>
            </a:r>
            <a:r>
              <a:rPr lang="en-US" sz="2400" spc="45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segmentation.</a:t>
            </a:r>
            <a:r>
              <a:rPr lang="en-US" sz="2400" spc="45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Int</a:t>
            </a:r>
            <a:r>
              <a:rPr lang="en-US" sz="2400" spc="45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J</a:t>
            </a:r>
            <a:r>
              <a:rPr lang="en-US" sz="2400" spc="45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Imaging</a:t>
            </a:r>
            <a:r>
              <a:rPr lang="en-US" sz="2400" spc="4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Syst</a:t>
            </a:r>
            <a:r>
              <a:rPr lang="en-US" sz="2400" spc="45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Technol</a:t>
            </a:r>
            <a:r>
              <a:rPr lang="en-US" sz="2400" spc="45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31(1):351–363.</a:t>
            </a:r>
            <a:r>
              <a:rPr lang="en-US" sz="2400" spc="-40" dirty="0">
                <a:solidFill>
                  <a:schemeClr val="tx1"/>
                </a:solidFill>
                <a:effectLst/>
                <a:latin typeface="Times New Roman" panose="02020603050405020304" pitchFamily="18" charset="0"/>
                <a:ea typeface="Times New Roman" panose="02020603050405020304" pitchFamily="18" charset="0"/>
              </a:rPr>
              <a:t> </a:t>
            </a:r>
            <a:r>
              <a:rPr lang="en-US" sz="2400" u="sng" dirty="0">
                <a:solidFill>
                  <a:srgbClr val="004983"/>
                </a:solidFill>
                <a:effectLst/>
                <a:latin typeface="Times New Roman" panose="02020603050405020304" pitchFamily="18" charset="0"/>
                <a:ea typeface="DengXian Light" panose="02010600030101010101" pitchFamily="2" charset="-122"/>
                <a:hlinkClick r:id="rId4"/>
              </a:rPr>
              <a:t>https://doi.org/10.1002/ima.22461</a:t>
            </a:r>
            <a:endParaRPr lang="en-IN" sz="2400" dirty="0">
              <a:solidFill>
                <a:schemeClr val="tx1"/>
              </a:solidFill>
            </a:endParaRPr>
          </a:p>
        </p:txBody>
      </p:sp>
    </p:spTree>
    <p:extLst>
      <p:ext uri="{BB962C8B-B14F-4D97-AF65-F5344CB8AC3E}">
        <p14:creationId xmlns:p14="http://schemas.microsoft.com/office/powerpoint/2010/main" val="1404072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F075AE-B520-FC72-A2C6-A45B501CF5FB}"/>
              </a:ext>
            </a:extLst>
          </p:cNvPr>
          <p:cNvSpPr>
            <a:spLocks noGrp="1"/>
          </p:cNvSpPr>
          <p:nvPr>
            <p:ph idx="1"/>
          </p:nvPr>
        </p:nvSpPr>
        <p:spPr>
          <a:xfrm>
            <a:off x="919119" y="565484"/>
            <a:ext cx="10353762" cy="4058751"/>
          </a:xfrm>
        </p:spPr>
        <p:txBody>
          <a:bodyPr>
            <a:normAutofit/>
          </a:bodyPr>
          <a:lstStyle/>
          <a:p>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kern="0" dirty="0">
                <a:solidFill>
                  <a:schemeClr val="tx1"/>
                </a:solidFill>
                <a:effectLst/>
                <a:latin typeface="Times New Roman" panose="02020603050405020304" pitchFamily="18" charset="0"/>
                <a:ea typeface="DengXian Light" panose="02010600030101010101" pitchFamily="2" charset="-122"/>
                <a:cs typeface="Times New Roman" panose="02020603050405020304" pitchFamily="18" charset="0"/>
              </a:rPr>
              <a:t>Arunkumar R</a:t>
            </a: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chemeClr val="tx1"/>
                </a:solidFill>
                <a:effectLst/>
                <a:latin typeface="Times New Roman" panose="02020603050405020304" pitchFamily="18" charset="0"/>
                <a:ea typeface="DengXian Light" panose="02010600030101010101" pitchFamily="2" charset="-122"/>
                <a:cs typeface="Times New Roman" panose="02020603050405020304" pitchFamily="18" charset="0"/>
              </a:rPr>
              <a:t>Karthigaikumar</a:t>
            </a:r>
            <a:r>
              <a:rPr lang="en-US" sz="2400" kern="0" dirty="0">
                <a:solidFill>
                  <a:schemeClr val="tx1"/>
                </a:solidFill>
                <a:effectLst/>
                <a:latin typeface="Times New Roman" panose="02020603050405020304" pitchFamily="18" charset="0"/>
                <a:ea typeface="DengXian Light" panose="02010600030101010101" pitchFamily="2" charset="-122"/>
                <a:cs typeface="Times New Roman" panose="02020603050405020304" pitchFamily="18" charset="0"/>
              </a:rPr>
              <a:t> P.</a:t>
            </a: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Multi-retinal disease classification by reduced deep learning features. Neural </a:t>
            </a:r>
            <a:r>
              <a:rPr lang="en-US" sz="24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Appl. 2017;28(2):</a:t>
            </a:r>
            <a:r>
              <a:rPr lang="en-US" sz="2400" kern="0" dirty="0">
                <a:solidFill>
                  <a:schemeClr val="tx1"/>
                </a:solidFill>
                <a:effectLst/>
                <a:latin typeface="Times New Roman" panose="02020603050405020304" pitchFamily="18" charset="0"/>
                <a:ea typeface="Georgia" panose="02040502050405020303" pitchFamily="18" charset="0"/>
                <a:cs typeface="Times New Roman" panose="02020603050405020304" pitchFamily="18" charset="0"/>
              </a:rPr>
              <a:t>329</a:t>
            </a: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–334</a:t>
            </a:r>
          </a:p>
          <a:p>
            <a:pPr>
              <a:buFont typeface="Wingdings" panose="05000000000000000000" pitchFamily="2" charset="2"/>
              <a:buChar char="Ø"/>
            </a:pP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Ashish</a:t>
            </a:r>
            <a:r>
              <a:rPr lang="en-US" sz="24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Kumar</a:t>
            </a:r>
            <a:r>
              <a:rPr lang="en-US" sz="2400" kern="0" spc="-5"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kern="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Study</a:t>
            </a:r>
            <a:r>
              <a:rPr lang="en-US" sz="2400" kern="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24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Detection</a:t>
            </a:r>
            <a:r>
              <a:rPr lang="en-US" sz="2400" kern="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4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Retinal</a:t>
            </a:r>
            <a:r>
              <a:rPr lang="en-US" sz="2400" kern="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Blood</a:t>
            </a:r>
            <a:r>
              <a:rPr lang="en-US" sz="24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Vessels</a:t>
            </a:r>
            <a:r>
              <a:rPr lang="en-US" sz="2400" kern="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with</a:t>
            </a:r>
            <a:r>
              <a:rPr lang="en-US" sz="2400" kern="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their</a:t>
            </a:r>
            <a:r>
              <a:rPr lang="en-US" sz="2400" kern="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Geometrical</a:t>
            </a:r>
            <a:r>
              <a:rPr lang="en-US" sz="2400" kern="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Physical</a:t>
            </a:r>
            <a:r>
              <a:rPr lang="en-US" sz="2400" kern="0" spc="-2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Characteristics for Retinopathy of Prematurity (ROP)”,Under The Guidance Of Prof. </a:t>
            </a:r>
            <a:r>
              <a:rPr lang="en-US" sz="2400" kern="0" dirty="0" err="1">
                <a:effectLst/>
                <a:latin typeface="Times New Roman" panose="02020603050405020304" pitchFamily="18" charset="0"/>
                <a:ea typeface="Times New Roman" panose="02020603050405020304" pitchFamily="18" charset="0"/>
                <a:cs typeface="Times New Roman" panose="02020603050405020304" pitchFamily="18" charset="0"/>
              </a:rPr>
              <a:t>Yo</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-Ping</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Huang</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(2020)</a:t>
            </a:r>
            <a:r>
              <a:rPr lang="en-US" sz="2400" kern="0" spc="5"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u="sng" kern="0" dirty="0">
                <a:solidFill>
                  <a:srgbClr val="0000FF"/>
                </a:solidFill>
                <a:effectLst/>
                <a:latin typeface="Times New Roman" panose="02020603050405020304" pitchFamily="18" charset="0"/>
                <a:ea typeface="DengXian Light" panose="02010600030101010101" pitchFamily="2" charset="-122"/>
                <a:cs typeface="Times New Roman" panose="02020603050405020304" pitchFamily="18" charset="0"/>
                <a:hlinkClick r:id="rId2"/>
              </a:rPr>
              <a:t>https://github.com/</a:t>
            </a:r>
            <a:r>
              <a:rPr lang="en-US" sz="2400" u="sng" kern="0" dirty="0" err="1">
                <a:solidFill>
                  <a:srgbClr val="0000FF"/>
                </a:solidFill>
                <a:effectLst/>
                <a:latin typeface="Times New Roman" panose="02020603050405020304" pitchFamily="18" charset="0"/>
                <a:ea typeface="DengXian Light" panose="02010600030101010101" pitchFamily="2" charset="-122"/>
                <a:cs typeface="Times New Roman" panose="02020603050405020304" pitchFamily="18" charset="0"/>
                <a:hlinkClick r:id="rId2"/>
              </a:rPr>
              <a:t>Ashishkumar</a:t>
            </a:r>
            <a:r>
              <a:rPr lang="en-US" sz="2400" u="sng" kern="0" dirty="0">
                <a:solidFill>
                  <a:srgbClr val="0000FF"/>
                </a:solidFill>
                <a:effectLst/>
                <a:latin typeface="Times New Roman" panose="02020603050405020304" pitchFamily="18" charset="0"/>
                <a:ea typeface="DengXian Light" panose="02010600030101010101" pitchFamily="2" charset="-122"/>
                <a:cs typeface="Times New Roman" panose="02020603050405020304" pitchFamily="18" charset="0"/>
                <a:hlinkClick r:id="rId2"/>
              </a:rPr>
              <a:t>-hub/Detection-of-Retinal-Blood-Vessels-with-</a:t>
            </a:r>
            <a:r>
              <a:rPr lang="en-US" sz="2400" u="sng" kern="0" dirty="0">
                <a:solidFill>
                  <a:srgbClr val="0000FF"/>
                </a:solidFill>
                <a:effectLst/>
                <a:latin typeface="Times New Roman" panose="02020603050405020304" pitchFamily="18" charset="0"/>
                <a:ea typeface="DengXian Light" panose="02010600030101010101" pitchFamily="2" charset="-122"/>
                <a:cs typeface="Times New Roman" panose="02020603050405020304" pitchFamily="18" charset="0"/>
                <a:hlinkClick r:id="rId3"/>
              </a:rPr>
              <a:t>their-Geometrical-Physical-Characteristics-for-ROP</a:t>
            </a:r>
            <a:endParaRPr lang="en-IN" sz="2400" dirty="0">
              <a:solidFill>
                <a:schemeClr val="tx1"/>
              </a:solidFill>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827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D42D-182B-1B31-0E36-EF742327DC77}"/>
              </a:ext>
            </a:extLst>
          </p:cNvPr>
          <p:cNvSpPr>
            <a:spLocks noGrp="1"/>
          </p:cNvSpPr>
          <p:nvPr>
            <p:ph type="title"/>
          </p:nvPr>
        </p:nvSpPr>
        <p:spPr>
          <a:xfrm>
            <a:off x="756478" y="599767"/>
            <a:ext cx="10353761" cy="5093110"/>
          </a:xfrm>
        </p:spPr>
        <p:txBody>
          <a:bodyPr>
            <a:normAutofit/>
          </a:bodyPr>
          <a:lstStyle/>
          <a:p>
            <a:pPr algn="ctr"/>
            <a:r>
              <a:rPr lang="en-IN" sz="3200" b="1" i="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31656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89A-01D5-6A4A-F90A-FFDC906037E2}"/>
              </a:ext>
            </a:extLst>
          </p:cNvPr>
          <p:cNvSpPr>
            <a:spLocks noGrp="1"/>
          </p:cNvSpPr>
          <p:nvPr>
            <p:ph type="title"/>
          </p:nvPr>
        </p:nvSpPr>
        <p:spPr>
          <a:xfrm>
            <a:off x="913795" y="429174"/>
            <a:ext cx="10353762" cy="970450"/>
          </a:xfrm>
        </p:spPr>
        <p:txBody>
          <a:bodyPr>
            <a:normAutofit/>
          </a:bodyPr>
          <a:lstStyle/>
          <a:p>
            <a:pPr algn="ctr"/>
            <a:r>
              <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06C354AB-B130-1A77-6011-BEF7D1425E42}"/>
              </a:ext>
            </a:extLst>
          </p:cNvPr>
          <p:cNvSpPr>
            <a:spLocks noGrp="1"/>
          </p:cNvSpPr>
          <p:nvPr>
            <p:ph idx="1"/>
          </p:nvPr>
        </p:nvSpPr>
        <p:spPr>
          <a:xfrm>
            <a:off x="924443" y="1399624"/>
            <a:ext cx="10353762" cy="4058751"/>
          </a:xfrm>
        </p:spPr>
        <p:txBody>
          <a:bodyPr>
            <a:noAutofit/>
          </a:bodyPr>
          <a:lstStyle/>
          <a:p>
            <a:pPr algn="just"/>
            <a:r>
              <a:rPr lang="en-US" sz="2400" b="0" i="0" u="none" strike="noStrike" baseline="0" dirty="0">
                <a:solidFill>
                  <a:schemeClr val="tx1"/>
                </a:solidFill>
                <a:effectLst>
                  <a:outerShdw blurRad="38100" dist="38100" dir="2700000" algn="tl">
                    <a:srgbClr val="000000">
                      <a:alpha val="43137"/>
                    </a:srgbClr>
                  </a:outerShdw>
                </a:effectLst>
                <a:latin typeface="Times New Roman" panose="02020603050405020304" pitchFamily="18" charset="0"/>
              </a:rPr>
              <a:t>Retinal vascular diseases are the utmost cause of visibility loss and blindness where the blood vessels in the eyes somehow fail to circulate the appropriate level of blood flow. </a:t>
            </a:r>
          </a:p>
          <a:p>
            <a:pPr algn="just"/>
            <a:r>
              <a:rPr lang="en-US" sz="2400" b="0" i="0" u="none" strike="noStrike" baseline="0" dirty="0">
                <a:solidFill>
                  <a:schemeClr val="tx1"/>
                </a:solidFill>
                <a:effectLst>
                  <a:outerShdw blurRad="38100" dist="38100" dir="2700000" algn="tl">
                    <a:srgbClr val="000000">
                      <a:alpha val="43137"/>
                    </a:srgbClr>
                  </a:outerShdw>
                </a:effectLst>
                <a:latin typeface="Times New Roman" panose="02020603050405020304" pitchFamily="18" charset="0"/>
              </a:rPr>
              <a:t>Early and correct detection of retinal blood vessels facilitates humans to take expedient remedy which can significantly reduce possible vision loss. </a:t>
            </a:r>
          </a:p>
          <a:p>
            <a:pPr algn="just"/>
            <a:r>
              <a:rPr lang="en-US" sz="2400" b="0" i="0" u="none" strike="noStrike" baseline="0" dirty="0">
                <a:solidFill>
                  <a:schemeClr val="tx1"/>
                </a:solidFill>
                <a:effectLst>
                  <a:outerShdw blurRad="38100" dist="38100" dir="2700000" algn="tl">
                    <a:srgbClr val="000000">
                      <a:alpha val="43137"/>
                    </a:srgbClr>
                  </a:outerShdw>
                </a:effectLst>
                <a:latin typeface="Times New Roman" panose="02020603050405020304" pitchFamily="18" charset="0"/>
              </a:rPr>
              <a:t>This paper presents a Retinal Blood Vessel Segmentation (RBVS) which is inspired by the popular MATLAB architecture. </a:t>
            </a:r>
          </a:p>
          <a:p>
            <a:pPr algn="just"/>
            <a:r>
              <a:rPr lang="en-US" sz="2400" b="0" i="0" u="none" strike="noStrike" baseline="0" dirty="0">
                <a:solidFill>
                  <a:schemeClr val="tx1"/>
                </a:solidFill>
                <a:effectLst>
                  <a:outerShdw blurRad="38100" dist="38100" dir="2700000" algn="tl">
                    <a:srgbClr val="000000">
                      <a:alpha val="43137"/>
                    </a:srgbClr>
                  </a:outerShdw>
                </a:effectLst>
                <a:latin typeface="Times New Roman" panose="02020603050405020304" pitchFamily="18" charset="0"/>
              </a:rPr>
              <a:t>Proper utilization of deep learning lead MATLAB to achieve to outperform the state of the art accuracy. where the proposed approach achieves more than 96% average accuracy for vessel segmentation</a:t>
            </a:r>
          </a:p>
          <a:p>
            <a:pPr algn="just"/>
            <a:r>
              <a:rPr lang="en-US" sz="2400" b="0" i="0" u="none" strike="noStrike" baseline="0" dirty="0">
                <a:solidFill>
                  <a:schemeClr val="tx1"/>
                </a:solidFill>
                <a:effectLst>
                  <a:outerShdw blurRad="38100" dist="38100" dir="2700000" algn="tl">
                    <a:srgbClr val="000000">
                      <a:alpha val="43137"/>
                    </a:srgbClr>
                  </a:outerShdw>
                </a:effectLst>
                <a:latin typeface="Times New Roman" panose="02020603050405020304" pitchFamily="18" charset="0"/>
              </a:rPr>
              <a:t>Therefore, this study helps to find out major problems diagnosis that is the segmentation of retinal blood vessels in fundus images followed by the length of the segmented blood vessels.</a:t>
            </a:r>
          </a:p>
          <a:p>
            <a:pPr algn="just"/>
            <a:endParaRPr lang="en-IN"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639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C2BF-2C4C-54EE-8BDC-17BF84C0AA16}"/>
              </a:ext>
            </a:extLst>
          </p:cNvPr>
          <p:cNvSpPr>
            <a:spLocks noGrp="1"/>
          </p:cNvSpPr>
          <p:nvPr>
            <p:ph type="title"/>
          </p:nvPr>
        </p:nvSpPr>
        <p:spPr>
          <a:xfrm>
            <a:off x="913795" y="529389"/>
            <a:ext cx="10353762" cy="970450"/>
          </a:xfrm>
        </p:spPr>
        <p:txBody>
          <a:bodyPr>
            <a:normAutofit/>
          </a:bodyPr>
          <a:lstStyle/>
          <a:p>
            <a:pPr algn="ctr"/>
            <a:r>
              <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7FBCCB1-5F6E-7209-33BD-57BA51470070}"/>
              </a:ext>
            </a:extLst>
          </p:cNvPr>
          <p:cNvSpPr>
            <a:spLocks noGrp="1"/>
          </p:cNvSpPr>
          <p:nvPr>
            <p:ph idx="1"/>
          </p:nvPr>
        </p:nvSpPr>
        <p:spPr/>
        <p:txBody>
          <a:bodyPr>
            <a:normAutofit/>
          </a:bodyPr>
          <a:lstStyle/>
          <a:p>
            <a:pPr algn="just"/>
            <a:r>
              <a:rPr lang="en-IN" sz="2400" dirty="0">
                <a:latin typeface="Times New Roman" panose="02020603050405020304" pitchFamily="18" charset="0"/>
                <a:cs typeface="Times New Roman" panose="02020603050405020304" pitchFamily="18" charset="0"/>
              </a:rPr>
              <a:t>Main target of this project  is to  detect and process the given retinal fundus image to find the length of the each blood vessels in the image.</a:t>
            </a:r>
          </a:p>
          <a:p>
            <a:pPr algn="just"/>
            <a:r>
              <a:rPr lang="en-IN" sz="2400" dirty="0">
                <a:latin typeface="Times New Roman" panose="02020603050405020304" pitchFamily="18" charset="0"/>
                <a:cs typeface="Times New Roman" panose="02020603050405020304" pitchFamily="18" charset="0"/>
              </a:rPr>
              <a:t>We use MATLAB programming for the Image segmentation.</a:t>
            </a:r>
          </a:p>
          <a:p>
            <a:pPr algn="just"/>
            <a:r>
              <a:rPr lang="en-IN" sz="2400" dirty="0">
                <a:latin typeface="Times New Roman" panose="02020603050405020304" pitchFamily="18" charset="0"/>
                <a:cs typeface="Times New Roman" panose="02020603050405020304" pitchFamily="18" charset="0"/>
              </a:rPr>
              <a:t>In MATLAB we use Deep Learning Tool box, Image processing tool box, Statistics and machine learning tool box .</a:t>
            </a:r>
          </a:p>
          <a:p>
            <a:pPr algn="just"/>
            <a:r>
              <a:rPr lang="en-IN" sz="2400" dirty="0">
                <a:latin typeface="Times New Roman" panose="02020603050405020304" pitchFamily="18" charset="0"/>
                <a:cs typeface="Times New Roman" panose="02020603050405020304" pitchFamily="18" charset="0"/>
              </a:rPr>
              <a:t>This project requires this tool boxes to process the given fundus image and measure the length of the segmented blood vessels.</a:t>
            </a:r>
          </a:p>
          <a:p>
            <a:pPr algn="just"/>
            <a:endParaRPr lang="en-IN" sz="2400" dirty="0">
              <a:solidFill>
                <a:schemeClr val="tx1"/>
              </a:solidFill>
              <a:latin typeface="Times New Roman" panose="02020603050405020304" pitchFamily="18" charset="0"/>
              <a:cs typeface="Times New Roman" panose="02020603050405020304" pitchFamily="18" charset="0"/>
            </a:endParaRPr>
          </a:p>
          <a:p>
            <a:pPr algn="just"/>
            <a:endParaRPr lang="en-IN" sz="1400" dirty="0">
              <a:latin typeface="Times New Roman" panose="02020603050405020304" pitchFamily="18" charset="0"/>
              <a:cs typeface="Times New Roman" panose="02020603050405020304" pitchFamily="18" charset="0"/>
            </a:endParaRPr>
          </a:p>
          <a:p>
            <a:pPr algn="just"/>
            <a:endParaRPr lang="en-IN" sz="140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692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7B6D-52F5-DF47-6B12-25C9FEBE2E2B}"/>
              </a:ext>
            </a:extLst>
          </p:cNvPr>
          <p:cNvSpPr>
            <a:spLocks noGrp="1"/>
          </p:cNvSpPr>
          <p:nvPr>
            <p:ph type="title"/>
          </p:nvPr>
        </p:nvSpPr>
        <p:spPr/>
        <p:txBody>
          <a:bodyPr>
            <a:normAutofit/>
          </a:bodyPr>
          <a:lstStyle/>
          <a:p>
            <a:pPr algn="ctr"/>
            <a:r>
              <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 </a:t>
            </a:r>
          </a:p>
        </p:txBody>
      </p:sp>
      <p:sp>
        <p:nvSpPr>
          <p:cNvPr id="3" name="Content Placeholder 2">
            <a:extLst>
              <a:ext uri="{FF2B5EF4-FFF2-40B4-BE49-F238E27FC236}">
                <a16:creationId xmlns:a16="http://schemas.microsoft.com/office/drawing/2014/main" id="{2388FE9E-9E57-4F88-FAF3-94253C3176B0}"/>
              </a:ext>
            </a:extLst>
          </p:cNvPr>
          <p:cNvSpPr>
            <a:spLocks noGrp="1"/>
          </p:cNvSpPr>
          <p:nvPr>
            <p:ph idx="1"/>
          </p:nvPr>
        </p:nvSpPr>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457200" indent="-457200">
              <a:buFont typeface="+mj-lt"/>
              <a:buAutoNum type="arabicPeriod"/>
            </a:pPr>
            <a:endParaRPr lang="en-IN" dirty="0"/>
          </a:p>
        </p:txBody>
      </p:sp>
      <p:graphicFrame>
        <p:nvGraphicFramePr>
          <p:cNvPr id="10" name="Table 10">
            <a:extLst>
              <a:ext uri="{FF2B5EF4-FFF2-40B4-BE49-F238E27FC236}">
                <a16:creationId xmlns:a16="http://schemas.microsoft.com/office/drawing/2014/main" id="{896BF85D-FB7D-AC37-EB8C-1BB1227D5211}"/>
              </a:ext>
            </a:extLst>
          </p:cNvPr>
          <p:cNvGraphicFramePr>
            <a:graphicFrameLocks noGrp="1"/>
          </p:cNvGraphicFramePr>
          <p:nvPr>
            <p:extLst>
              <p:ext uri="{D42A27DB-BD31-4B8C-83A1-F6EECF244321}">
                <p14:modId xmlns:p14="http://schemas.microsoft.com/office/powerpoint/2010/main" val="3399031303"/>
              </p:ext>
            </p:extLst>
          </p:nvPr>
        </p:nvGraphicFramePr>
        <p:xfrm>
          <a:off x="913795" y="1663562"/>
          <a:ext cx="10176388" cy="4572000"/>
        </p:xfrm>
        <a:graphic>
          <a:graphicData uri="http://schemas.openxmlformats.org/drawingml/2006/table">
            <a:tbl>
              <a:tblPr firstRow="1" bandRow="1">
                <a:tableStyleId>{5940675A-B579-460E-94D1-54222C63F5DA}</a:tableStyleId>
              </a:tblPr>
              <a:tblGrid>
                <a:gridCol w="973395">
                  <a:extLst>
                    <a:ext uri="{9D8B030D-6E8A-4147-A177-3AD203B41FA5}">
                      <a16:colId xmlns:a16="http://schemas.microsoft.com/office/drawing/2014/main" val="3594342434"/>
                    </a:ext>
                  </a:extLst>
                </a:gridCol>
                <a:gridCol w="2252191">
                  <a:extLst>
                    <a:ext uri="{9D8B030D-6E8A-4147-A177-3AD203B41FA5}">
                      <a16:colId xmlns:a16="http://schemas.microsoft.com/office/drawing/2014/main" val="1493588307"/>
                    </a:ext>
                  </a:extLst>
                </a:gridCol>
                <a:gridCol w="2251587">
                  <a:extLst>
                    <a:ext uri="{9D8B030D-6E8A-4147-A177-3AD203B41FA5}">
                      <a16:colId xmlns:a16="http://schemas.microsoft.com/office/drawing/2014/main" val="1391371088"/>
                    </a:ext>
                  </a:extLst>
                </a:gridCol>
                <a:gridCol w="4699215">
                  <a:extLst>
                    <a:ext uri="{9D8B030D-6E8A-4147-A177-3AD203B41FA5}">
                      <a16:colId xmlns:a16="http://schemas.microsoft.com/office/drawing/2014/main" val="3335063113"/>
                    </a:ext>
                  </a:extLst>
                </a:gridCol>
              </a:tblGrid>
              <a:tr h="0">
                <a:tc>
                  <a:txBody>
                    <a:bodyPr/>
                    <a:lstStyle/>
                    <a:p>
                      <a:pPr algn="l"/>
                      <a:r>
                        <a:rPr lang="en-IN" sz="1200" dirty="0">
                          <a:latin typeface="Times New Roman" panose="02020603050405020304" pitchFamily="18" charset="0"/>
                          <a:cs typeface="Times New Roman" panose="02020603050405020304" pitchFamily="18" charset="0"/>
                        </a:rPr>
                        <a:t>SI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NAME OF THE JOURNAL AND PUBLISHED PAPER</a:t>
                      </a:r>
                    </a:p>
                    <a:p>
                      <a:pPr algn="l"/>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IN" sz="1200" dirty="0">
                          <a:latin typeface="Times New Roman" panose="02020603050405020304" pitchFamily="18" charset="0"/>
                          <a:cs typeface="Times New Roman" panose="02020603050405020304" pitchFamily="18" charset="0"/>
                        </a:rPr>
                        <a:t>AUTHORS</a:t>
                      </a:r>
                    </a:p>
                  </a:txBody>
                  <a:tcPr/>
                </a:tc>
                <a:tc>
                  <a:txBody>
                    <a:bodyPr/>
                    <a:lstStyle/>
                    <a:p>
                      <a:pPr algn="l"/>
                      <a:r>
                        <a:rPr lang="en-IN" sz="1200" dirty="0">
                          <a:latin typeface="Times New Roman" panose="02020603050405020304" pitchFamily="18" charset="0"/>
                          <a:cs typeface="Times New Roman" panose="02020603050405020304" pitchFamily="18" charset="0"/>
                        </a:rPr>
                        <a:t>CONCEPT SURVEYED</a:t>
                      </a:r>
                    </a:p>
                  </a:txBody>
                  <a:tcPr/>
                </a:tc>
                <a:extLst>
                  <a:ext uri="{0D108BD9-81ED-4DB2-BD59-A6C34878D82A}">
                    <a16:rowId xmlns:a16="http://schemas.microsoft.com/office/drawing/2014/main" val="3021876444"/>
                  </a:ext>
                </a:extLst>
              </a:tr>
              <a:tr h="1178944">
                <a:tc>
                  <a:txBody>
                    <a:bodyPr/>
                    <a:lstStyle/>
                    <a:p>
                      <a:pPr algn="l"/>
                      <a:r>
                        <a:rPr lang="en-IN" sz="1200" dirty="0">
                          <a:latin typeface="Times New Roman" panose="02020603050405020304" pitchFamily="18" charset="0"/>
                          <a:cs typeface="Times New Roman" panose="02020603050405020304" pitchFamily="18" charset="0"/>
                        </a:rPr>
                        <a:t>1.</a:t>
                      </a:r>
                    </a:p>
                  </a:txBody>
                  <a:tcPr/>
                </a:tc>
                <a:tc>
                  <a:txBody>
                    <a:bodyPr/>
                    <a:lstStyle/>
                    <a:p>
                      <a:pPr algn="l"/>
                      <a:r>
                        <a:rPr lang="en-US" sz="1200" dirty="0">
                          <a:effectLst/>
                          <a:latin typeface="Times New Roman" panose="02020603050405020304" pitchFamily="18" charset="0"/>
                          <a:cs typeface="Times New Roman" panose="02020603050405020304" pitchFamily="18" charset="0"/>
                        </a:rPr>
                        <a:t>RBVS-NET: “A ROBUST</a:t>
                      </a:r>
                      <a:r>
                        <a:rPr lang="en-US" sz="1200" spc="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CONVOLUTIONAL NEURAL NETWORK FOR</a:t>
                      </a:r>
                      <a:r>
                        <a:rPr lang="en-US" sz="1200" spc="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RETINAL</a:t>
                      </a:r>
                      <a:r>
                        <a:rPr lang="en-US" sz="1200" spc="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BLOOD VESSEL SEGMENTATION” </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dirty="0" err="1">
                          <a:effectLst/>
                          <a:latin typeface="Times New Roman" panose="02020603050405020304" pitchFamily="18" charset="0"/>
                          <a:cs typeface="Times New Roman" panose="02020603050405020304" pitchFamily="18" charset="0"/>
                        </a:rPr>
                        <a:t>Rafsanjany</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Kushol</a:t>
                      </a:r>
                      <a:r>
                        <a:rPr lang="en-US" sz="1200" dirty="0">
                          <a:effectLst/>
                          <a:latin typeface="Times New Roman" panose="02020603050405020304" pitchFamily="18" charset="0"/>
                          <a:cs typeface="Times New Roman" panose="02020603050405020304" pitchFamily="18" charset="0"/>
                        </a:rPr>
                        <a:t>, and Md </a:t>
                      </a:r>
                      <a:r>
                        <a:rPr lang="en-US" sz="1200" dirty="0" err="1">
                          <a:effectLst/>
                          <a:latin typeface="Times New Roman" panose="02020603050405020304" pitchFamily="18" charset="0"/>
                          <a:cs typeface="Times New Roman" panose="02020603050405020304" pitchFamily="18" charset="0"/>
                        </a:rPr>
                        <a:t>Sirajus</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Salekint</a:t>
                      </a:r>
                      <a:r>
                        <a:rPr lang="en-US" sz="1200" dirty="0">
                          <a:effectLst/>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This paper proposes a Modi-</a:t>
                      </a:r>
                      <a:r>
                        <a:rPr lang="en-US" sz="1200" b="0" u="none" strike="noStrike" kern="1200" baseline="0" dirty="0" err="1">
                          <a:solidFill>
                            <a:schemeClr val="tx1"/>
                          </a:solidFill>
                          <a:latin typeface="Times New Roman" panose="02020603050405020304" pitchFamily="18" charset="0"/>
                          <a:cs typeface="Times New Roman" panose="02020603050405020304" pitchFamily="18" charset="0"/>
                        </a:rPr>
                        <a:t>Fied</a:t>
                      </a:r>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 version of U-Net in the field of medical Imaging for segmenting vessels from the background of a retinal image that opens the door to apply the method in many more complex medical applications. Being inspired by the outcome of this research, we want to develop a similar vessel segmentation method </a:t>
                      </a:r>
                    </a:p>
                    <a:p>
                      <a:pPr algn="l"/>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8143911"/>
                  </a:ext>
                </a:extLst>
              </a:tr>
              <a:tr h="1170038">
                <a:tc>
                  <a:txBody>
                    <a:bodyPr/>
                    <a:lstStyle/>
                    <a:p>
                      <a:pPr algn="l"/>
                      <a:r>
                        <a:rPr lang="en-US" sz="1200" dirty="0">
                          <a:latin typeface="Times New Roman" panose="02020603050405020304" pitchFamily="18" charset="0"/>
                          <a:cs typeface="Times New Roman" panose="02020603050405020304" pitchFamily="18" charset="0"/>
                        </a:rPr>
                        <a:t>2.</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1200" dirty="0">
                          <a:solidFill>
                            <a:schemeClr val="tx1"/>
                          </a:solidFill>
                          <a:effectLst/>
                          <a:latin typeface="Times New Roman" panose="02020603050405020304" pitchFamily="18" charset="0"/>
                          <a:cs typeface="Times New Roman" panose="02020603050405020304" pitchFamily="18" charset="0"/>
                        </a:rPr>
                        <a:t>A hybrid method to enhance Thick and thin vessels for blood vessel segmentation. </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1200" dirty="0">
                          <a:solidFill>
                            <a:schemeClr val="tx1"/>
                          </a:solidFill>
                          <a:effectLst/>
                          <a:latin typeface="Times New Roman" panose="02020603050405020304" pitchFamily="18" charset="0"/>
                          <a:cs typeface="Times New Roman" panose="02020603050405020304" pitchFamily="18" charset="0"/>
                        </a:rPr>
                        <a:t>Dash S, Verma S, Khan M, Wozniak M, </a:t>
                      </a:r>
                      <a:r>
                        <a:rPr lang="en-US" sz="1200" kern="1200" dirty="0" err="1">
                          <a:solidFill>
                            <a:schemeClr val="tx1"/>
                          </a:solidFill>
                          <a:effectLst/>
                          <a:latin typeface="Times New Roman" panose="02020603050405020304" pitchFamily="18" charset="0"/>
                          <a:cs typeface="Times New Roman" panose="02020603050405020304" pitchFamily="18" charset="0"/>
                        </a:rPr>
                        <a:t>Shafi</a:t>
                      </a:r>
                      <a:r>
                        <a:rPr lang="en-US" sz="1200" kern="1200" dirty="0">
                          <a:solidFill>
                            <a:schemeClr val="tx1"/>
                          </a:solidFill>
                          <a:effectLst/>
                          <a:latin typeface="Times New Roman" panose="02020603050405020304" pitchFamily="18" charset="0"/>
                          <a:cs typeface="Times New Roman" panose="02020603050405020304" pitchFamily="18" charset="0"/>
                        </a:rPr>
                        <a:t> J, Ijaz MF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This paper recommends a new technique for making curvelet transform approach more robust for retinal blood vessel segmentation by integrating it with the </a:t>
                      </a:r>
                      <a:r>
                        <a:rPr lang="en-US" sz="1200" b="0" u="none" strike="noStrike" kern="1200" baseline="0" dirty="0" err="1">
                          <a:solidFill>
                            <a:schemeClr val="tx1"/>
                          </a:solidFill>
                          <a:latin typeface="Times New Roman" panose="02020603050405020304" pitchFamily="18" charset="0"/>
                          <a:cs typeface="Times New Roman" panose="02020603050405020304" pitchFamily="18" charset="0"/>
                        </a:rPr>
                        <a:t>Jerman</a:t>
                      </a:r>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 filter for different cut-off threshold values of the </a:t>
                      </a:r>
                      <a:r>
                        <a:rPr lang="en-US" sz="1200" b="0" u="none" strike="noStrike" kern="1200" baseline="0" dirty="0" err="1">
                          <a:solidFill>
                            <a:schemeClr val="tx1"/>
                          </a:solidFill>
                          <a:latin typeface="Times New Roman" panose="02020603050405020304" pitchFamily="18" charset="0"/>
                          <a:cs typeface="Times New Roman" panose="02020603050405020304" pitchFamily="18" charset="0"/>
                        </a:rPr>
                        <a:t>Jerman</a:t>
                      </a:r>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 filter. For segmentation purpose, mean C-thresholding technique is employed. The integration of the </a:t>
                      </a:r>
                      <a:r>
                        <a:rPr lang="en-US" sz="1200" b="0" u="none" strike="noStrike" kern="1200" baseline="0" dirty="0" err="1">
                          <a:solidFill>
                            <a:schemeClr val="tx1"/>
                          </a:solidFill>
                          <a:latin typeface="Times New Roman" panose="02020603050405020304" pitchFamily="18" charset="0"/>
                          <a:cs typeface="Times New Roman" panose="02020603050405020304" pitchFamily="18" charset="0"/>
                        </a:rPr>
                        <a:t>Jerman</a:t>
                      </a:r>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 filter and curvelet decomposition strongly intensify both thick and thin vessels and hence delivers better segmentation performance than the original curvelet transform. Simulation results establish that the suggested integrated scheme effectively detects the blood vessels. </a:t>
                      </a:r>
                    </a:p>
                    <a:p>
                      <a:pPr algn="l"/>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690096"/>
                  </a:ext>
                </a:extLst>
              </a:tr>
              <a:tr h="702031">
                <a:tc>
                  <a:txBody>
                    <a:bodyPr/>
                    <a:lstStyle/>
                    <a:p>
                      <a:pPr algn="l"/>
                      <a:r>
                        <a:rPr lang="en-US" sz="1200" dirty="0">
                          <a:latin typeface="Times New Roman" panose="02020603050405020304" pitchFamily="18" charset="0"/>
                          <a:cs typeface="Times New Roman" panose="02020603050405020304" pitchFamily="18" charset="0"/>
                        </a:rPr>
                        <a:t>3.</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1200" dirty="0">
                          <a:solidFill>
                            <a:schemeClr val="tx1"/>
                          </a:solidFill>
                          <a:effectLst/>
                          <a:latin typeface="Times New Roman" panose="02020603050405020304" pitchFamily="18" charset="0"/>
                          <a:cs typeface="Times New Roman" panose="02020603050405020304" pitchFamily="18" charset="0"/>
                        </a:rPr>
                        <a:t>Illumination normalized based technique for retinal blood vessel segmentation.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1200" dirty="0">
                          <a:solidFill>
                            <a:schemeClr val="tx1"/>
                          </a:solidFill>
                          <a:effectLst/>
                          <a:latin typeface="Times New Roman" panose="02020603050405020304" pitchFamily="18" charset="0"/>
                          <a:cs typeface="Times New Roman" panose="02020603050405020304" pitchFamily="18" charset="0"/>
                        </a:rPr>
                        <a:t>Dash S, Senapati   MR, Sahu PK, Chowdary PSR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u="none" strike="noStrike" kern="1200" baseline="0" dirty="0">
                          <a:solidFill>
                            <a:schemeClr val="tx1"/>
                          </a:solidFill>
                          <a:latin typeface="Times New Roman" panose="02020603050405020304" pitchFamily="18" charset="0"/>
                          <a:cs typeface="Times New Roman" panose="02020603050405020304" pitchFamily="18" charset="0"/>
                        </a:rPr>
                        <a:t>worked on an automated method for segmentation of retinal blood vessels. In which they used first order derivative of Gaussian filter, morphological top- hat transformation, and bit plane slicing. </a:t>
                      </a:r>
                    </a:p>
                    <a:p>
                      <a:pPr algn="l"/>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25116495"/>
                  </a:ext>
                </a:extLst>
              </a:tr>
            </a:tbl>
          </a:graphicData>
        </a:graphic>
      </p:graphicFrame>
    </p:spTree>
    <p:extLst>
      <p:ext uri="{BB962C8B-B14F-4D97-AF65-F5344CB8AC3E}">
        <p14:creationId xmlns:p14="http://schemas.microsoft.com/office/powerpoint/2010/main" val="55881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10">
            <a:extLst>
              <a:ext uri="{FF2B5EF4-FFF2-40B4-BE49-F238E27FC236}">
                <a16:creationId xmlns:a16="http://schemas.microsoft.com/office/drawing/2014/main" id="{A6A991CA-C10E-396F-F1EC-752B8290104D}"/>
              </a:ext>
            </a:extLst>
          </p:cNvPr>
          <p:cNvGraphicFramePr>
            <a:graphicFrameLocks noGrp="1"/>
          </p:cNvGraphicFramePr>
          <p:nvPr>
            <p:extLst>
              <p:ext uri="{D42A27DB-BD31-4B8C-83A1-F6EECF244321}">
                <p14:modId xmlns:p14="http://schemas.microsoft.com/office/powerpoint/2010/main" val="4223895869"/>
              </p:ext>
            </p:extLst>
          </p:nvPr>
        </p:nvGraphicFramePr>
        <p:xfrm>
          <a:off x="869679" y="656920"/>
          <a:ext cx="10176388" cy="3749040"/>
        </p:xfrm>
        <a:graphic>
          <a:graphicData uri="http://schemas.openxmlformats.org/drawingml/2006/table">
            <a:tbl>
              <a:tblPr firstRow="1" bandRow="1">
                <a:tableStyleId>{5940675A-B579-460E-94D1-54222C63F5DA}</a:tableStyleId>
              </a:tblPr>
              <a:tblGrid>
                <a:gridCol w="973395">
                  <a:extLst>
                    <a:ext uri="{9D8B030D-6E8A-4147-A177-3AD203B41FA5}">
                      <a16:colId xmlns:a16="http://schemas.microsoft.com/office/drawing/2014/main" val="3594342434"/>
                    </a:ext>
                  </a:extLst>
                </a:gridCol>
                <a:gridCol w="2252191">
                  <a:extLst>
                    <a:ext uri="{9D8B030D-6E8A-4147-A177-3AD203B41FA5}">
                      <a16:colId xmlns:a16="http://schemas.microsoft.com/office/drawing/2014/main" val="1493588307"/>
                    </a:ext>
                  </a:extLst>
                </a:gridCol>
                <a:gridCol w="2251587">
                  <a:extLst>
                    <a:ext uri="{9D8B030D-6E8A-4147-A177-3AD203B41FA5}">
                      <a16:colId xmlns:a16="http://schemas.microsoft.com/office/drawing/2014/main" val="1391371088"/>
                    </a:ext>
                  </a:extLst>
                </a:gridCol>
                <a:gridCol w="4699215">
                  <a:extLst>
                    <a:ext uri="{9D8B030D-6E8A-4147-A177-3AD203B41FA5}">
                      <a16:colId xmlns:a16="http://schemas.microsoft.com/office/drawing/2014/main" val="3335063113"/>
                    </a:ext>
                  </a:extLst>
                </a:gridCol>
              </a:tblGrid>
              <a:tr h="0">
                <a:tc>
                  <a:txBody>
                    <a:bodyPr/>
                    <a:lstStyle/>
                    <a:p>
                      <a:pPr algn="l"/>
                      <a:r>
                        <a:rPr lang="en-IN" sz="1200" dirty="0">
                          <a:latin typeface="Times New Roman" panose="02020603050405020304" pitchFamily="18" charset="0"/>
                          <a:cs typeface="Times New Roman" panose="02020603050405020304" pitchFamily="18" charset="0"/>
                        </a:rPr>
                        <a:t>SI 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Times New Roman" panose="02020603050405020304" pitchFamily="18" charset="0"/>
                          <a:cs typeface="Times New Roman" panose="02020603050405020304" pitchFamily="18" charset="0"/>
                        </a:rPr>
                        <a:t>NAME OF THE JOURNAL AND PUBLISHED PAPER</a:t>
                      </a:r>
                    </a:p>
                    <a:p>
                      <a:pPr algn="l"/>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IN" sz="1200" dirty="0">
                          <a:latin typeface="Times New Roman" panose="02020603050405020304" pitchFamily="18" charset="0"/>
                          <a:cs typeface="Times New Roman" panose="02020603050405020304" pitchFamily="18" charset="0"/>
                        </a:rPr>
                        <a:t>AUTHORS</a:t>
                      </a:r>
                    </a:p>
                  </a:txBody>
                  <a:tcPr/>
                </a:tc>
                <a:tc>
                  <a:txBody>
                    <a:bodyPr/>
                    <a:lstStyle/>
                    <a:p>
                      <a:pPr algn="l"/>
                      <a:r>
                        <a:rPr lang="en-IN" sz="1200" dirty="0">
                          <a:latin typeface="Times New Roman" panose="02020603050405020304" pitchFamily="18" charset="0"/>
                          <a:cs typeface="Times New Roman" panose="02020603050405020304" pitchFamily="18" charset="0"/>
                        </a:rPr>
                        <a:t>CONCEPT SURVEYED</a:t>
                      </a:r>
                    </a:p>
                  </a:txBody>
                  <a:tcPr/>
                </a:tc>
                <a:extLst>
                  <a:ext uri="{0D108BD9-81ED-4DB2-BD59-A6C34878D82A}">
                    <a16:rowId xmlns:a16="http://schemas.microsoft.com/office/drawing/2014/main" val="3021876444"/>
                  </a:ext>
                </a:extLst>
              </a:tr>
              <a:tr h="1178944">
                <a:tc>
                  <a:txBody>
                    <a:bodyPr/>
                    <a:lstStyle/>
                    <a:p>
                      <a:pPr algn="l"/>
                      <a:r>
                        <a:rPr lang="en-US" sz="1200" dirty="0">
                          <a:latin typeface="Times New Roman" panose="02020603050405020304" pitchFamily="18" charset="0"/>
                          <a:cs typeface="Times New Roman" panose="02020603050405020304" pitchFamily="18" charset="0"/>
                        </a:rPr>
                        <a:t>4</a:t>
                      </a:r>
                      <a:r>
                        <a:rPr lang="en-IN" sz="1200" dirty="0">
                          <a:latin typeface="Times New Roman" panose="02020603050405020304" pitchFamily="18" charset="0"/>
                          <a:cs typeface="Times New Roman" panose="02020603050405020304" pitchFamily="18" charset="0"/>
                        </a:rPr>
                        <a:t>.</a:t>
                      </a:r>
                    </a:p>
                  </a:txBody>
                  <a:tcPr/>
                </a:tc>
                <a:tc>
                  <a:txBody>
                    <a:bodyPr/>
                    <a:lstStyle/>
                    <a:p>
                      <a:pPr algn="l"/>
                      <a:r>
                        <a:rPr lang="en-US" sz="12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Multi-retinal disease classification by reduced deep learning features. Neural </a:t>
                      </a:r>
                      <a:r>
                        <a:rPr lang="en-US" sz="12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Comput</a:t>
                      </a:r>
                      <a:r>
                        <a:rPr lang="en-US" sz="12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Appl</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1200" dirty="0">
                          <a:solidFill>
                            <a:schemeClr val="tx1"/>
                          </a:solidFill>
                          <a:effectLst/>
                          <a:latin typeface="Times New Roman" panose="02020603050405020304" pitchFamily="18" charset="0"/>
                          <a:ea typeface="+mn-ea"/>
                          <a:cs typeface="Times New Roman" panose="02020603050405020304" pitchFamily="18" charset="0"/>
                        </a:rPr>
                        <a:t>Arunkumar R, </a:t>
                      </a:r>
                      <a:r>
                        <a:rPr lang="en-US" sz="1200" kern="1200" dirty="0" err="1">
                          <a:solidFill>
                            <a:schemeClr val="tx1"/>
                          </a:solidFill>
                          <a:effectLst/>
                          <a:latin typeface="Times New Roman" panose="02020603050405020304" pitchFamily="18" charset="0"/>
                          <a:ea typeface="+mn-ea"/>
                          <a:cs typeface="Times New Roman" panose="02020603050405020304" pitchFamily="18" charset="0"/>
                        </a:rPr>
                        <a:t>Karthigaikumar</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P</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 this work, </a:t>
                      </a:r>
                      <a:r>
                        <a:rPr lang="en-US" sz="12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Matlab</a:t>
                      </a:r>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is applied for the retinal blood vessel segmentation of images over the DRIVE Dataset. The method undergoes pre-processing grey Scale conversion and CLAHE, feature extraction Using morphological feature, segmentation, training and prediction using CNN. The results are evaluated In terms of the model accuracy as 0.9806 which is quite competitive with respect to the state-of-art work over the DRIVE. Because of the ease-to-use and good performance, the proposed method accelerates the diagnosis of Diabetic Retinopathy. </a:t>
                      </a:r>
                    </a:p>
                    <a:p>
                      <a:pPr algn="l"/>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8143911"/>
                  </a:ext>
                </a:extLst>
              </a:tr>
              <a:tr h="1170038">
                <a:tc>
                  <a:txBody>
                    <a:bodyPr/>
                    <a:lstStyle/>
                    <a:p>
                      <a:pPr algn="l"/>
                      <a:r>
                        <a:rPr lang="en-US" sz="1200" dirty="0">
                          <a:latin typeface="Times New Roman" panose="02020603050405020304" pitchFamily="18" charset="0"/>
                          <a:cs typeface="Times New Roman" panose="02020603050405020304" pitchFamily="18" charset="0"/>
                        </a:rPr>
                        <a:t>5.</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200" kern="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spc="-5" dirty="0">
                          <a:effectLst/>
                          <a:latin typeface="Times New Roman" panose="02020603050405020304" pitchFamily="18" charset="0"/>
                          <a:ea typeface="Times New Roman" panose="02020603050405020304" pitchFamily="18" charset="0"/>
                          <a:cs typeface="Times New Roman" panose="02020603050405020304" pitchFamily="18" charset="0"/>
                        </a:rPr>
                        <a:t>Study</a:t>
                      </a:r>
                      <a:r>
                        <a:rPr lang="en-US" sz="1200" kern="0" spc="-7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spc="-5" dirty="0">
                          <a:effectLst/>
                          <a:latin typeface="Times New Roman" panose="02020603050405020304" pitchFamily="18" charset="0"/>
                          <a:ea typeface="Times New Roman" panose="02020603050405020304" pitchFamily="18" charset="0"/>
                          <a:cs typeface="Times New Roman" panose="02020603050405020304" pitchFamily="18" charset="0"/>
                        </a:rPr>
                        <a:t>on</a:t>
                      </a:r>
                      <a:r>
                        <a:rPr lang="en-US" sz="12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spc="-5" dirty="0">
                          <a:effectLst/>
                          <a:latin typeface="Times New Roman" panose="02020603050405020304" pitchFamily="18" charset="0"/>
                          <a:ea typeface="Times New Roman" panose="02020603050405020304" pitchFamily="18" charset="0"/>
                          <a:cs typeface="Times New Roman" panose="02020603050405020304" pitchFamily="18" charset="0"/>
                        </a:rPr>
                        <a:t>Detection</a:t>
                      </a:r>
                      <a:r>
                        <a:rPr lang="en-US" sz="1200" kern="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spc="-5"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2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Retinal</a:t>
                      </a:r>
                      <a:r>
                        <a:rPr lang="en-US" sz="1200" kern="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Blood</a:t>
                      </a:r>
                      <a:r>
                        <a:rPr lang="en-US" sz="1200" kern="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Vessels</a:t>
                      </a:r>
                      <a:r>
                        <a:rPr lang="en-US" sz="1200" kern="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with</a:t>
                      </a:r>
                      <a:r>
                        <a:rPr lang="en-US" sz="1200" kern="0" spc="-5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their</a:t>
                      </a:r>
                      <a:r>
                        <a:rPr lang="en-US" sz="1200" kern="0" spc="-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Geometrical</a:t>
                      </a:r>
                      <a:r>
                        <a:rPr lang="en-US" sz="1200" kern="0"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Physical</a:t>
                      </a:r>
                      <a:r>
                        <a:rPr lang="en-US" sz="1200" kern="0" spc="-2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Characteristics for Retinopathy of Prematurity (ROP)</a:t>
                      </a:r>
                      <a:r>
                        <a:rPr lang="en-US" sz="1200" kern="1200" dirty="0">
                          <a:solidFill>
                            <a:schemeClr val="tx1"/>
                          </a:solidFill>
                          <a:effectLst/>
                          <a:latin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cs typeface="Times New Roman" panose="02020603050405020304" pitchFamily="18" charset="0"/>
                      </a:endParaRPr>
                    </a:p>
                  </a:txBody>
                  <a:tcPr/>
                </a:tc>
                <a:tc>
                  <a:txBody>
                    <a:bodyPr/>
                    <a:lstStyle/>
                    <a:p>
                      <a:pPr algn="l"/>
                      <a:r>
                        <a:rPr lang="en-US" sz="1200" kern="1200" dirty="0">
                          <a:solidFill>
                            <a:schemeClr val="tx1"/>
                          </a:solidFill>
                          <a:effectLst/>
                          <a:latin typeface="Times New Roman" panose="02020603050405020304" pitchFamily="18" charset="0"/>
                          <a:ea typeface="+mn-ea"/>
                          <a:cs typeface="Times New Roman" panose="02020603050405020304" pitchFamily="18" charset="0"/>
                        </a:rPr>
                        <a:t>Ashish Kumar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 this work includes data which is of premature infants possessing retinopathy of prematurity. As for now with the available diagnostic tools, this paper uses new median filter and average filter to get the more clear image  than the available once The retinal vessel segmentation is a tough task most of the methods are tested on </a:t>
                      </a:r>
                      <a:r>
                        <a:rPr lang="en-US" sz="12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publically</a:t>
                      </a:r>
                      <a:r>
                        <a:rPr lang="en-US" sz="12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available datasets which are of developed retina. </a:t>
                      </a:r>
                    </a:p>
                    <a:p>
                      <a:pPr algn="l"/>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4690096"/>
                  </a:ext>
                </a:extLst>
              </a:tr>
            </a:tbl>
          </a:graphicData>
        </a:graphic>
      </p:graphicFrame>
    </p:spTree>
    <p:extLst>
      <p:ext uri="{BB962C8B-B14F-4D97-AF65-F5344CB8AC3E}">
        <p14:creationId xmlns:p14="http://schemas.microsoft.com/office/powerpoint/2010/main" val="2974731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4032-6365-3F46-75F8-2262F025CB89}"/>
              </a:ext>
            </a:extLst>
          </p:cNvPr>
          <p:cNvSpPr>
            <a:spLocks noGrp="1"/>
          </p:cNvSpPr>
          <p:nvPr>
            <p:ph type="title"/>
          </p:nvPr>
        </p:nvSpPr>
        <p:spPr>
          <a:xfrm>
            <a:off x="913795" y="581575"/>
            <a:ext cx="10353762" cy="970450"/>
          </a:xfrm>
        </p:spPr>
        <p:txBody>
          <a:bodyPr>
            <a:normAutofit/>
          </a:bodyPr>
          <a:lstStyle/>
          <a:p>
            <a:pPr algn="ctr"/>
            <a:r>
              <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92A67801-1086-C7F1-0C93-EFD550AC2192}"/>
              </a:ext>
            </a:extLst>
          </p:cNvPr>
          <p:cNvSpPr>
            <a:spLocks noGrp="1"/>
          </p:cNvSpPr>
          <p:nvPr>
            <p:ph idx="1"/>
          </p:nvPr>
        </p:nvSpPr>
        <p:spPr/>
        <p:txBody>
          <a:bodyPr>
            <a:noAutofit/>
          </a:bodyPr>
          <a:lstStyle/>
          <a:p>
            <a:pPr algn="just"/>
            <a:r>
              <a:rPr lang="en-US" sz="2400" dirty="0">
                <a:latin typeface="Times New Roman" panose="02020603050405020304" pitchFamily="18" charset="0"/>
                <a:cs typeface="Times New Roman" panose="02020603050405020304" pitchFamily="18" charset="0"/>
              </a:rPr>
              <a:t>Time consumption: The previously used techniques are more time consuming than this method</a:t>
            </a:r>
          </a:p>
          <a:p>
            <a:pPr algn="just"/>
            <a:r>
              <a:rPr lang="en-US" sz="2400" dirty="0">
                <a:latin typeface="Times New Roman" panose="02020603050405020304" pitchFamily="18" charset="0"/>
                <a:cs typeface="Times New Roman" panose="02020603050405020304" pitchFamily="18" charset="0"/>
              </a:rPr>
              <a:t>Accuracy: The accuracy in the previously proposed or using methods are not stable .</a:t>
            </a:r>
          </a:p>
          <a:p>
            <a:pPr algn="just"/>
            <a:r>
              <a:rPr lang="en-US" sz="2400" dirty="0">
                <a:latin typeface="Times New Roman" panose="02020603050405020304" pitchFamily="18" charset="0"/>
                <a:cs typeface="Times New Roman" panose="02020603050405020304" pitchFamily="18" charset="0"/>
              </a:rPr>
              <a:t>Manual Errors: Since the current methods require manual handling errors may occur unintentionally </a:t>
            </a:r>
          </a:p>
          <a:p>
            <a:pPr algn="just"/>
            <a:r>
              <a:rPr lang="en-US" sz="2400" dirty="0">
                <a:latin typeface="Times New Roman" panose="02020603050405020304" pitchFamily="18" charset="0"/>
                <a:cs typeface="Times New Roman" panose="02020603050405020304" pitchFamily="18" charset="0"/>
              </a:rPr>
              <a:t>Cost: Cost of the pervious methods are very high compare to this because of using highly sensitive equipment  .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0967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D8DB-8C41-6A24-8054-B4DE734E6F7E}"/>
              </a:ext>
            </a:extLst>
          </p:cNvPr>
          <p:cNvSpPr>
            <a:spLocks noGrp="1"/>
          </p:cNvSpPr>
          <p:nvPr>
            <p:ph type="title"/>
          </p:nvPr>
        </p:nvSpPr>
        <p:spPr>
          <a:xfrm>
            <a:off x="919119" y="40105"/>
            <a:ext cx="10353762" cy="970450"/>
          </a:xfrm>
        </p:spPr>
        <p:txBody>
          <a:bodyPr>
            <a:normAutofit/>
          </a:bodyPr>
          <a:lstStyle/>
          <a:p>
            <a:pPr algn="ctr"/>
            <a:r>
              <a:rPr lang="en-US"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chart</a:t>
            </a:r>
            <a:endParaRPr lang="en-IN" sz="3200"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image82.png">
            <a:extLst>
              <a:ext uri="{FF2B5EF4-FFF2-40B4-BE49-F238E27FC236}">
                <a16:creationId xmlns:a16="http://schemas.microsoft.com/office/drawing/2014/main" id="{29A9A2A9-ED07-EE8F-4D37-72B243C149E8}"/>
              </a:ext>
            </a:extLst>
          </p:cNvPr>
          <p:cNvPicPr>
            <a:picLocks noGrp="1"/>
          </p:cNvPicPr>
          <p:nvPr>
            <p:ph idx="1"/>
          </p:nvPr>
        </p:nvPicPr>
        <p:blipFill>
          <a:blip r:embed="rId2"/>
          <a:stretch>
            <a:fillRect/>
          </a:stretch>
        </p:blipFill>
        <p:spPr>
          <a:xfrm>
            <a:off x="2196123" y="1078523"/>
            <a:ext cx="7580923" cy="5779477"/>
          </a:xfrm>
          <a:prstGeom prst="rect">
            <a:avLst/>
          </a:prstGeom>
          <a:noFill/>
          <a:ln/>
          <a:effectLst>
            <a:outerShdw blurRad="25400" dir="17880000">
              <a:srgbClr val="000000">
                <a:alpha val="46000"/>
              </a:srgbClr>
            </a:outerShdw>
            <a:softEdge rad="0"/>
          </a:effectLst>
        </p:spPr>
      </p:pic>
    </p:spTree>
    <p:extLst>
      <p:ext uri="{BB962C8B-B14F-4D97-AF65-F5344CB8AC3E}">
        <p14:creationId xmlns:p14="http://schemas.microsoft.com/office/powerpoint/2010/main" val="3174707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60659D-47EA-F021-2F1B-C046CD958690}"/>
              </a:ext>
            </a:extLst>
          </p:cNvPr>
          <p:cNvSpPr txBox="1">
            <a:spLocks/>
          </p:cNvSpPr>
          <p:nvPr/>
        </p:nvSpPr>
        <p:spPr>
          <a:xfrm>
            <a:off x="6360072" y="842211"/>
            <a:ext cx="4469936" cy="1905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3200" u="sng" dirty="0">
                <a:latin typeface="Times New Roman" panose="02020603050405020304" pitchFamily="18" charset="0"/>
                <a:cs typeface="Times New Roman" panose="02020603050405020304" pitchFamily="18" charset="0"/>
              </a:rPr>
              <a:t>Data Set/Input Image </a:t>
            </a:r>
          </a:p>
        </p:txBody>
      </p:sp>
      <p:pic>
        <p:nvPicPr>
          <p:cNvPr id="6" name="image83.png">
            <a:extLst>
              <a:ext uri="{FF2B5EF4-FFF2-40B4-BE49-F238E27FC236}">
                <a16:creationId xmlns:a16="http://schemas.microsoft.com/office/drawing/2014/main" id="{7E6470D8-FA6A-1992-36C3-38F3AA1008D0}"/>
              </a:ext>
            </a:extLst>
          </p:cNvPr>
          <p:cNvPicPr>
            <a:picLocks noGrp="1"/>
          </p:cNvPicPr>
          <p:nvPr>
            <p:ph idx="1"/>
          </p:nvPr>
        </p:nvPicPr>
        <p:blipFill rotWithShape="1">
          <a:blip r:embed="rId2"/>
          <a:srcRect l="1213" r="1294" b="-4"/>
          <a:stretch/>
        </p:blipFill>
        <p:spPr>
          <a:xfrm>
            <a:off x="166654" y="141983"/>
            <a:ext cx="2807208" cy="3217333"/>
          </a:xfrm>
          <a:prstGeom prst="rect">
            <a:avLst/>
          </a:prstGeom>
        </p:spPr>
      </p:pic>
      <p:pic>
        <p:nvPicPr>
          <p:cNvPr id="7" name="image84.png">
            <a:extLst>
              <a:ext uri="{FF2B5EF4-FFF2-40B4-BE49-F238E27FC236}">
                <a16:creationId xmlns:a16="http://schemas.microsoft.com/office/drawing/2014/main" id="{C19E9674-0256-7930-52A8-422C17D2C625}"/>
              </a:ext>
            </a:extLst>
          </p:cNvPr>
          <p:cNvPicPr/>
          <p:nvPr/>
        </p:nvPicPr>
        <p:blipFill rotWithShape="1">
          <a:blip r:embed="rId3"/>
          <a:srcRect l="2929" r="3264" b="-4"/>
          <a:stretch/>
        </p:blipFill>
        <p:spPr>
          <a:xfrm>
            <a:off x="3122644" y="141984"/>
            <a:ext cx="2806701" cy="3217333"/>
          </a:xfrm>
          <a:prstGeom prst="rect">
            <a:avLst/>
          </a:prstGeom>
        </p:spPr>
      </p:pic>
      <p:pic>
        <p:nvPicPr>
          <p:cNvPr id="10" name="image86.png">
            <a:extLst>
              <a:ext uri="{FF2B5EF4-FFF2-40B4-BE49-F238E27FC236}">
                <a16:creationId xmlns:a16="http://schemas.microsoft.com/office/drawing/2014/main" id="{699C659C-AF12-EA16-25B8-D1F4337DF5B6}"/>
              </a:ext>
            </a:extLst>
          </p:cNvPr>
          <p:cNvPicPr/>
          <p:nvPr/>
        </p:nvPicPr>
        <p:blipFill rotWithShape="1">
          <a:blip r:embed="rId4"/>
          <a:srcRect l="12441" r="12339" b="5"/>
          <a:stretch/>
        </p:blipFill>
        <p:spPr>
          <a:xfrm>
            <a:off x="3131368" y="3568320"/>
            <a:ext cx="2807208" cy="3218688"/>
          </a:xfrm>
          <a:prstGeom prst="rect">
            <a:avLst/>
          </a:prstGeom>
        </p:spPr>
      </p:pic>
      <p:pic>
        <p:nvPicPr>
          <p:cNvPr id="11" name="image91.png">
            <a:extLst>
              <a:ext uri="{FF2B5EF4-FFF2-40B4-BE49-F238E27FC236}">
                <a16:creationId xmlns:a16="http://schemas.microsoft.com/office/drawing/2014/main" id="{F5477F09-7E54-D838-721E-B9BDBD46BF2E}"/>
              </a:ext>
            </a:extLst>
          </p:cNvPr>
          <p:cNvPicPr/>
          <p:nvPr/>
        </p:nvPicPr>
        <p:blipFill rotWithShape="1">
          <a:blip r:embed="rId5"/>
          <a:srcRect l="13265" r="13937" b="-5"/>
          <a:stretch/>
        </p:blipFill>
        <p:spPr>
          <a:xfrm>
            <a:off x="167161" y="3568320"/>
            <a:ext cx="2806701" cy="3217333"/>
          </a:xfrm>
          <a:prstGeom prst="rect">
            <a:avLst/>
          </a:prstGeom>
        </p:spPr>
      </p:pic>
      <p:sp>
        <p:nvSpPr>
          <p:cNvPr id="5" name="Title 1">
            <a:extLst>
              <a:ext uri="{FF2B5EF4-FFF2-40B4-BE49-F238E27FC236}">
                <a16:creationId xmlns:a16="http://schemas.microsoft.com/office/drawing/2014/main" id="{8AC52DE6-E4DE-8610-22B4-0A4B1FFCF3AC}"/>
              </a:ext>
            </a:extLst>
          </p:cNvPr>
          <p:cNvSpPr txBox="1">
            <a:spLocks/>
          </p:cNvSpPr>
          <p:nvPr/>
        </p:nvSpPr>
        <p:spPr>
          <a:xfrm>
            <a:off x="6360072" y="4373034"/>
            <a:ext cx="4469936" cy="1341967"/>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u="sng" dirty="0">
                <a:latin typeface="Times New Roman" panose="02020603050405020304" pitchFamily="18" charset="0"/>
                <a:ea typeface="+mn-ea"/>
                <a:cs typeface="Times New Roman" panose="02020603050405020304" pitchFamily="18" charset="0"/>
              </a:rPr>
              <a:t>Green Channel Extraction</a:t>
            </a:r>
          </a:p>
        </p:txBody>
      </p:sp>
    </p:spTree>
    <p:extLst>
      <p:ext uri="{BB962C8B-B14F-4D97-AF65-F5344CB8AC3E}">
        <p14:creationId xmlns:p14="http://schemas.microsoft.com/office/powerpoint/2010/main" val="368709552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566</TotalTime>
  <Words>1402</Words>
  <Application>Microsoft Office PowerPoint</Application>
  <PresentationFormat>Widescreen</PresentationFormat>
  <Paragraphs>113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vt:lpstr>
      <vt:lpstr>Times New Roman</vt:lpstr>
      <vt:lpstr>Wingdings</vt:lpstr>
      <vt:lpstr>Wingdings 2</vt:lpstr>
      <vt:lpstr>Metropolitan</vt:lpstr>
      <vt:lpstr>PowerPoint Presentation</vt:lpstr>
      <vt:lpstr>Retinal Blood Vessel Segmentation</vt:lpstr>
      <vt:lpstr>ABSTRACT</vt:lpstr>
      <vt:lpstr>Introduction</vt:lpstr>
      <vt:lpstr>LITERATURE SURVEY </vt:lpstr>
      <vt:lpstr>PowerPoint Presentation</vt:lpstr>
      <vt:lpstr>PROBLEM STATEMENT</vt:lpstr>
      <vt:lpstr>Flow chart</vt:lpstr>
      <vt:lpstr>PowerPoint Presentation</vt:lpstr>
      <vt:lpstr>                                                 Gray Scale Conversion   </vt:lpstr>
      <vt:lpstr>          Contrast Enhancement        </vt:lpstr>
      <vt:lpstr>Background Exclusion</vt:lpstr>
      <vt:lpstr>Morphological Opening</vt:lpstr>
      <vt:lpstr>Outer Ring and Spur Removal</vt:lpstr>
      <vt:lpstr>Geodisc Distance Image</vt:lpstr>
      <vt:lpstr>Canny Edge Detection</vt:lpstr>
      <vt:lpstr>Length of Vessel Segments </vt:lpstr>
      <vt:lpstr>Advantages</vt:lpstr>
      <vt:lpstr>Future Scope</vt:lpstr>
      <vt:lpstr>Conclusion</vt:lpstr>
      <vt:lpstr>Reference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Moving object detection using ultrasonic radar</dc:title>
  <dc:creator>bhoomikasbhoomikas56@gmail.com</dc:creator>
  <cp:lastModifiedBy>K, Roopini</cp:lastModifiedBy>
  <cp:revision>24</cp:revision>
  <dcterms:created xsi:type="dcterms:W3CDTF">2023-07-06T14:46:51Z</dcterms:created>
  <dcterms:modified xsi:type="dcterms:W3CDTF">2023-07-16T03:06:38Z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744d05-bb34-4b7a-90cc-132cbdb578be_Enabled">
    <vt:lpwstr>true</vt:lpwstr>
  </property>
  <property fmtid="{D5CDD505-2E9C-101B-9397-08002B2CF9AE}" pid="3" name="MSIP_Label_80744d05-bb34-4b7a-90cc-132cbdb578be_SetDate">
    <vt:lpwstr>2023-07-16T03:06:38Z</vt:lpwstr>
  </property>
  <property fmtid="{D5CDD505-2E9C-101B-9397-08002B2CF9AE}" pid="4" name="MSIP_Label_80744d05-bb34-4b7a-90cc-132cbdb578be_Method">
    <vt:lpwstr>Privileged</vt:lpwstr>
  </property>
  <property fmtid="{D5CDD505-2E9C-101B-9397-08002B2CF9AE}" pid="5" name="MSIP_Label_80744d05-bb34-4b7a-90cc-132cbdb578be_Name">
    <vt:lpwstr>No Protection (Label Only)</vt:lpwstr>
  </property>
  <property fmtid="{D5CDD505-2E9C-101B-9397-08002B2CF9AE}" pid="6" name="MSIP_Label_80744d05-bb34-4b7a-90cc-132cbdb578be_SiteId">
    <vt:lpwstr>945c199a-83a2-4e80-9f8c-5a91be5752dd</vt:lpwstr>
  </property>
  <property fmtid="{D5CDD505-2E9C-101B-9397-08002B2CF9AE}" pid="7" name="MSIP_Label_80744d05-bb34-4b7a-90cc-132cbdb578be_ActionId">
    <vt:lpwstr>3494585d-c90e-4f7b-a1b8-81e4af4b3546</vt:lpwstr>
  </property>
  <property fmtid="{D5CDD505-2E9C-101B-9397-08002B2CF9AE}" pid="8" name="MSIP_Label_80744d05-bb34-4b7a-90cc-132cbdb578be_ContentBits">
    <vt:lpwstr>1</vt:lpwstr>
  </property>
</Properties>
</file>